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375" r:id="rId3"/>
    <p:sldId id="1596" r:id="rId5"/>
    <p:sldId id="1594" r:id="rId6"/>
    <p:sldId id="1597" r:id="rId7"/>
    <p:sldId id="384" r:id="rId8"/>
    <p:sldId id="385" r:id="rId9"/>
    <p:sldId id="386" r:id="rId10"/>
    <p:sldId id="387" r:id="rId11"/>
    <p:sldId id="388" r:id="rId12"/>
    <p:sldId id="1599" r:id="rId13"/>
    <p:sldId id="1600" r:id="rId14"/>
    <p:sldId id="1602" r:id="rId15"/>
    <p:sldId id="1603" r:id="rId16"/>
    <p:sldId id="1595" r:id="rId17"/>
    <p:sldId id="2147" r:id="rId18"/>
    <p:sldId id="1635" r:id="rId19"/>
    <p:sldId id="1632" r:id="rId20"/>
    <p:sldId id="1601" r:id="rId21"/>
    <p:sldId id="1570" r:id="rId22"/>
    <p:sldId id="1593" r:id="rId23"/>
    <p:sldId id="1571" r:id="rId24"/>
    <p:sldId id="1587" r:id="rId25"/>
    <p:sldId id="1591" r:id="rId26"/>
    <p:sldId id="1573" r:id="rId27"/>
    <p:sldId id="1636" r:id="rId28"/>
    <p:sldId id="1576" r:id="rId29"/>
    <p:sldId id="1577" r:id="rId30"/>
    <p:sldId id="1588" r:id="rId31"/>
    <p:sldId id="2146" r:id="rId32"/>
    <p:sldId id="1579" r:id="rId33"/>
    <p:sldId id="1589" r:id="rId34"/>
    <p:sldId id="1580" r:id="rId35"/>
    <p:sldId id="1590" r:id="rId36"/>
    <p:sldId id="1584" r:id="rId37"/>
    <p:sldId id="1586" r:id="rId38"/>
    <p:sldId id="1617" r:id="rId39"/>
    <p:sldId id="1616" r:id="rId40"/>
    <p:sldId id="1618" r:id="rId41"/>
    <p:sldId id="1619" r:id="rId42"/>
    <p:sldId id="1637" r:id="rId43"/>
    <p:sldId id="1638" r:id="rId44"/>
    <p:sldId id="1621" r:id="rId45"/>
    <p:sldId id="1633" r:id="rId46"/>
    <p:sldId id="1622" r:id="rId47"/>
    <p:sldId id="1623" r:id="rId48"/>
    <p:sldId id="1624" r:id="rId49"/>
    <p:sldId id="1625" r:id="rId50"/>
    <p:sldId id="1626" r:id="rId51"/>
    <p:sldId id="1634" r:id="rId52"/>
    <p:sldId id="1627" r:id="rId53"/>
    <p:sldId id="1628" r:id="rId54"/>
    <p:sldId id="1629" r:id="rId55"/>
    <p:sldId id="1630" r:id="rId56"/>
    <p:sldId id="1631" r:id="rId57"/>
    <p:sldId id="2142" r:id="rId58"/>
    <p:sldId id="2144" r:id="rId59"/>
    <p:sldId id="2145" r:id="rId60"/>
    <p:sldId id="1604" r:id="rId61"/>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a:srgbClr val="003278"/>
    <a:srgbClr val="004E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12" autoAdjust="0"/>
    <p:restoredTop sz="89824" autoAdjust="0"/>
  </p:normalViewPr>
  <p:slideViewPr>
    <p:cSldViewPr snapToGrid="0" showGuides="1">
      <p:cViewPr varScale="1">
        <p:scale>
          <a:sx n="102" d="100"/>
          <a:sy n="102" d="100"/>
        </p:scale>
        <p:origin x="-666" y="-102"/>
      </p:cViewPr>
      <p:guideLst>
        <p:guide orient="horz" pos="218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38.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902B9-15A7-4791-910A-BE6C5FF070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ABE98-3DB5-4216-8D47-65283BFE05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endParaRPr lang="zh-CN" altLang="en-US" dirty="0"/>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检验模型，如何不合适，继续考虑增加新的信息，开始新一轮流程，用新模型预测数据。</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地震是一种罕见的自然现象，常给人类带来巨大的灾难。如果能够事先知道地震发生的时间、地点和震级，就可以极大地减少地震灾难所造成的损失。地震是地球内部应力释放的结果</a:t>
            </a:r>
            <a:r>
              <a:rPr lang="en-US" altLang="zh-CN" dirty="0"/>
              <a:t>,</a:t>
            </a:r>
            <a:r>
              <a:rPr lang="zh-CN" altLang="en-US" dirty="0"/>
              <a:t>应该收集地壳内部的应力分布数据；这些应力的释放方式和地壳构造有关</a:t>
            </a:r>
            <a:r>
              <a:rPr lang="en-US" altLang="zh-CN" dirty="0"/>
              <a:t>, </a:t>
            </a:r>
            <a:r>
              <a:rPr lang="zh-CN" altLang="en-US" dirty="0"/>
              <a:t>应该获取地壳结构数据</a:t>
            </a:r>
            <a:r>
              <a:rPr lang="en-US" altLang="zh-CN" dirty="0"/>
              <a:t>(</a:t>
            </a:r>
            <a:r>
              <a:rPr lang="zh-CN" altLang="en-US" dirty="0"/>
              <a:t>很困难</a:t>
            </a:r>
            <a:r>
              <a:rPr lang="en-US" altLang="zh-CN" dirty="0"/>
              <a:t>)</a:t>
            </a:r>
            <a:r>
              <a:rPr lang="zh-CN" altLang="en-US" dirty="0"/>
              <a:t>。</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看起来简单</a:t>
            </a:r>
            <a:r>
              <a:rPr lang="en-US" altLang="zh-CN" dirty="0"/>
              <a:t>, </a:t>
            </a:r>
            <a:r>
              <a:rPr lang="zh-CN" altLang="en-US" dirty="0"/>
              <a:t>实际上包含了用统计学方法解决问题的全过程，需要用心体会。观测资料：水果篮表面的水果，分析方法：好坏由观测资料决定。分析结论：篮中水果是新鲜的。</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看起来简单</a:t>
            </a:r>
            <a:r>
              <a:rPr lang="en-US" altLang="zh-CN" dirty="0"/>
              <a:t>, </a:t>
            </a:r>
            <a:r>
              <a:rPr lang="zh-CN" altLang="en-US" dirty="0"/>
              <a:t>实际上包含了用统计学方法解决问题的全过程，需要用心体会。观测资料：水果篮表面的水果，分析方法：好坏由观测资料决定。分析结论：篮中水果是新鲜的。</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年的光明网的报道。</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结合流程图讨论这个问题的解决过程。</a:t>
            </a:r>
            <a:r>
              <a:rPr lang="en-US" altLang="zh-CN" dirty="0"/>
              <a:t>(1) </a:t>
            </a:r>
            <a:r>
              <a:rPr lang="zh-CN" altLang="en-US" dirty="0"/>
              <a:t>问题背景分析，提出问题量化指标：要想考察一台摇奖机是否公平摇奖，首先要了解公平的含义，确定用什么样的量来刻画公平；</a:t>
            </a:r>
            <a:r>
              <a:rPr lang="en-US" altLang="zh-CN" dirty="0"/>
              <a:t>(2) </a:t>
            </a:r>
            <a:r>
              <a:rPr lang="zh-CN" altLang="en-US" dirty="0"/>
              <a:t>如何获取数据、如何估计评价量化指标：估计刻画公平的量需要什么样的变量，如何获取变量的观测数据，如何估计和评价量化指标。</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问题背景分析，提出问题量化指标：要想考察一台摇奖机是否公平摇奖，首先要了解公平的含义，确定用什么样的量来刻画公平；</a:t>
            </a:r>
            <a:r>
              <a:rPr lang="en-US" altLang="zh-CN" dirty="0"/>
              <a:t>(2) </a:t>
            </a:r>
            <a:r>
              <a:rPr lang="zh-CN" altLang="en-US" dirty="0"/>
              <a:t>如何获取数据、如何估计评价量化指标：估计刻画公平的量需要什么样的变量，如何获取变量的观测数据，如何估计和评价量化指标。</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无法预知单独投掷一次的结果 </a:t>
            </a:r>
            <a:r>
              <a:rPr lang="en-US" altLang="zh-CN" dirty="0"/>
              <a:t>(</a:t>
            </a:r>
            <a:r>
              <a:rPr lang="zh-CN" altLang="en-US" dirty="0"/>
              <a:t>因为该结果是由我们所不能确定的一些因素所决定的，如钱币出手时的速度和角度、钱币落地点的弹性和光滑程度、气流的运动，等等</a:t>
            </a:r>
            <a:r>
              <a:rPr lang="en-US" altLang="zh-CN" dirty="0"/>
              <a:t>)</a:t>
            </a:r>
            <a:endParaRPr lang="en-US" altLang="zh-CN" dirty="0"/>
          </a:p>
          <a:p>
            <a:r>
              <a:rPr lang="en-US" altLang="zh-CN" dirty="0"/>
              <a:t>(1)</a:t>
            </a:r>
            <a:r>
              <a:rPr lang="zh-CN" altLang="en-US" dirty="0"/>
              <a:t>这里的结果包括现象所有可能出现的结果。如现象为降雨量</a:t>
            </a:r>
            <a:r>
              <a:rPr lang="en-US" altLang="zh-CN" dirty="0"/>
              <a:t>w</a:t>
            </a:r>
            <a:r>
              <a:rPr lang="zh-CN" altLang="en-US" dirty="0"/>
              <a:t>，则</a:t>
            </a:r>
            <a:r>
              <a:rPr lang="en-US" altLang="zh-CN" dirty="0"/>
              <a:t>w=0, w\in[0,0.5]</a:t>
            </a:r>
            <a:r>
              <a:rPr lang="zh-CN" altLang="en-US" dirty="0"/>
              <a:t>均为可能出现的结果。</a:t>
            </a:r>
            <a:endParaRPr lang="en-US" altLang="zh-CN" dirty="0"/>
          </a:p>
          <a:p>
            <a:r>
              <a:rPr lang="en-US" altLang="zh-CN" dirty="0"/>
              <a:t>(2)</a:t>
            </a:r>
            <a:r>
              <a:rPr lang="zh-CN" altLang="en-US" dirty="0"/>
              <a:t>结果的频率稳定性：该结果出现的次数与观测总数之比随实验次数的增加而趋于稳定。</a:t>
            </a:r>
            <a:endParaRPr lang="en-US" altLang="zh-CN" dirty="0"/>
          </a:p>
          <a:p>
            <a:r>
              <a:rPr lang="en-US" altLang="zh-CN" dirty="0"/>
              <a:t>(3)</a:t>
            </a:r>
            <a:r>
              <a:rPr lang="zh-CN" altLang="en-US" dirty="0"/>
              <a:t>这里随机现象与一般书中定义不同！</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无法预知单独投掷一次的结果 </a:t>
            </a:r>
            <a:r>
              <a:rPr lang="en-US" altLang="zh-CN" dirty="0"/>
              <a:t>(</a:t>
            </a:r>
            <a:r>
              <a:rPr lang="zh-CN" altLang="en-US" dirty="0"/>
              <a:t>因为该结果是由我们所不能确定的一些因素所决定的，如钱币出手时的速度和角度、钱币落地点的弹性和光滑程度、气流的运动，等等</a:t>
            </a:r>
            <a:r>
              <a:rPr lang="en-US" altLang="zh-CN" dirty="0"/>
              <a:t>)</a:t>
            </a:r>
            <a:endParaRPr lang="en-US" altLang="zh-CN" dirty="0"/>
          </a:p>
          <a:p>
            <a:r>
              <a:rPr lang="en-US" altLang="zh-CN" dirty="0"/>
              <a:t>(1)</a:t>
            </a:r>
            <a:r>
              <a:rPr lang="zh-CN" altLang="en-US" dirty="0"/>
              <a:t>这里的结果包括现象所有可能出现的结果。如现象为降雨量</a:t>
            </a:r>
            <a:r>
              <a:rPr lang="en-US" altLang="zh-CN" dirty="0"/>
              <a:t>w</a:t>
            </a:r>
            <a:r>
              <a:rPr lang="zh-CN" altLang="en-US" dirty="0"/>
              <a:t>，则</a:t>
            </a:r>
            <a:r>
              <a:rPr lang="en-US" altLang="zh-CN" dirty="0"/>
              <a:t>w=0, w\in[0,0.5]</a:t>
            </a:r>
            <a:r>
              <a:rPr lang="zh-CN" altLang="en-US" dirty="0"/>
              <a:t>均为可能出现的结果。</a:t>
            </a:r>
            <a:endParaRPr lang="en-US" altLang="zh-CN" dirty="0"/>
          </a:p>
          <a:p>
            <a:r>
              <a:rPr lang="en-US" altLang="zh-CN" dirty="0"/>
              <a:t>(2)</a:t>
            </a:r>
            <a:r>
              <a:rPr lang="zh-CN" altLang="en-US" dirty="0"/>
              <a:t>结果的频率稳定性：该结果出现的次数与观测总数之比随实验次数的增加而趋于稳定。</a:t>
            </a:r>
            <a:endParaRPr lang="en-US" altLang="zh-CN" dirty="0"/>
          </a:p>
          <a:p>
            <a:r>
              <a:rPr lang="en-US" altLang="zh-CN" dirty="0"/>
              <a:t>(3)</a:t>
            </a:r>
            <a:r>
              <a:rPr lang="zh-CN" altLang="en-US" dirty="0"/>
              <a:t>这里随机现象与一般书中定义不同！</a:t>
            </a:r>
            <a:endParaRPr lang="en-US" altLang="zh-CN" dirty="0"/>
          </a:p>
          <a:p>
            <a:r>
              <a:rPr lang="zh-CN" altLang="en-US" dirty="0"/>
              <a:t>随机现象是不确定现象，反过来不一定。</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统计模型通常不说对错，而是比较哪个模型更好，统计模型掌握的越多，可以在更大的范围内找一个好的模型。</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在当今的数字化社会， 大量的社会科学问题都已经量化其研究。</a:t>
            </a:r>
            <a:endParaRPr lang="en-US" altLang="zh-CN" dirty="0"/>
          </a:p>
          <a:p>
            <a:endParaRPr lang="en-US" altLang="zh-CN" dirty="0"/>
          </a:p>
          <a:p>
            <a:r>
              <a:rPr lang="zh-CN" altLang="en-US" dirty="0"/>
              <a:t>纽约时报专栏文章</a:t>
            </a:r>
            <a:r>
              <a:rPr lang="en-US" altLang="zh-CN" dirty="0"/>
              <a:t>(Steve Lohr,2009</a:t>
            </a:r>
            <a:r>
              <a:rPr lang="zh-CN" altLang="en-US" dirty="0"/>
              <a:t>年</a:t>
            </a:r>
            <a:r>
              <a:rPr lang="en-US" altLang="zh-CN" dirty="0"/>
              <a:t>8</a:t>
            </a:r>
            <a:r>
              <a:rPr lang="zh-CN" altLang="en-US" dirty="0"/>
              <a:t>月</a:t>
            </a:r>
            <a:r>
              <a:rPr lang="en-US" altLang="zh-CN" dirty="0"/>
              <a:t>5</a:t>
            </a:r>
            <a:r>
              <a:rPr lang="zh-CN" altLang="en-US" dirty="0"/>
              <a:t>日</a:t>
            </a:r>
            <a:r>
              <a:rPr lang="en-US" altLang="zh-CN" dirty="0"/>
              <a:t>)</a:t>
            </a:r>
            <a:r>
              <a:rPr lang="zh-CN" altLang="en-US" dirty="0"/>
              <a:t>，充分肯定了统计学的就业前景。</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统计学是一级学科</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未知现象是众多因素作用的结果，这些因素可分为两类。</a:t>
            </a:r>
            <a:endParaRPr lang="en-US" altLang="zh-CN" dirty="0"/>
          </a:p>
          <a:p>
            <a:r>
              <a:rPr lang="zh-CN" altLang="en-US" dirty="0"/>
              <a:t>如果所关心的现象是投掷同一枚硬币所出现的结果，则无论这枚银币的质地是否均匀，这个出现的结果都是随机现象；如果关心的是投掷不同的硬币所出现的结果，并且这些硬币的质地各不相同，所出现的结果就不会具有频率的稳定性，即出现随机与非随机复合而成的现象。</a:t>
            </a:r>
            <a:endParaRPr lang="en-US" altLang="zh-CN" dirty="0"/>
          </a:p>
          <a:p>
            <a:r>
              <a:rPr lang="zh-CN" altLang="en-US" dirty="0"/>
              <a:t>北京的一月平均气温可以看成是大气中的二氧化碳含量与其他随机现象复合而成的复杂现象。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质地均匀应该是各个点数出现的频数相差不大、</a:t>
            </a:r>
            <a:endParaRPr lang="zh-CN" altLang="en-US" dirty="0"/>
          </a:p>
        </p:txBody>
      </p:sp>
      <p:sp>
        <p:nvSpPr>
          <p:cNvPr id="4" name="灯片编号占位符 3"/>
          <p:cNvSpPr>
            <a:spLocks noGrp="1"/>
          </p:cNvSpPr>
          <p:nvPr>
            <p:ph type="sldNum" sz="quarter" idx="5"/>
          </p:nvPr>
        </p:nvSpPr>
        <p:spPr/>
        <p:txBody>
          <a:bodyPr/>
          <a:lstStyle/>
          <a:p>
            <a:pPr>
              <a:defRPr/>
            </a:pPr>
            <a:fld id="{330E0903-C6A8-44D2-BFF4-A8B4EDC9C3E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北师大大一学生英语成绩，英语四级考试成绩</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考勤</a:t>
            </a:r>
            <a:r>
              <a:rPr lang="en-US" altLang="zh-CN" dirty="0"/>
              <a:t>10%</a:t>
            </a:r>
            <a:r>
              <a:rPr lang="zh-CN" altLang="en-US" dirty="0"/>
              <a:t>，作业</a:t>
            </a:r>
            <a:r>
              <a:rPr lang="en-US" altLang="zh-CN" dirty="0"/>
              <a:t>20%</a:t>
            </a:r>
            <a:r>
              <a:rPr lang="zh-CN" altLang="en-US" dirty="0"/>
              <a:t>，上机练习</a:t>
            </a:r>
            <a:r>
              <a:rPr lang="en-US" altLang="zh-CN" dirty="0"/>
              <a:t>10%</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请同学找重要的信息、统计问题（样本量，两个比较的对象，农村学生的平均水平指什么，能说明什么问题？），找不严格的地方。</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ChangeArrowheads="1" noTextEdit="1"/>
          </p:cNvSpPr>
          <p:nvPr>
            <p:ph type="sldImg" idx="4294967295"/>
          </p:nvPr>
        </p:nvSpPr>
        <p:spPr bwMode="auto">
          <a:noFill/>
          <a:ln>
            <a:solidFill>
              <a:srgbClr val="000000"/>
            </a:solidFill>
            <a:miter lim="800000"/>
          </a:ln>
        </p:spPr>
      </p:sp>
      <p:sp>
        <p:nvSpPr>
          <p:cNvPr id="12290" name="备注占位符 2"/>
          <p:cNvSpPr>
            <a:spLocks noGrp="1" noChangeArrowheads="1"/>
          </p:cNvSpPr>
          <p:nvPr>
            <p:ph type="body" idx="4294967295"/>
          </p:nvPr>
        </p:nvSpPr>
        <p:spPr bwMode="auto">
          <a:noFill/>
        </p:spPr>
        <p:txBody>
          <a:bodyPr/>
          <a:lstStyle/>
          <a:p>
            <a:pPr eaLnBrk="1" hangingPunct="1">
              <a:spcBef>
                <a:spcPct val="0"/>
              </a:spcBef>
            </a:pPr>
            <a:endParaRPr lang="zh-CN" altLang="en-US" dirty="0"/>
          </a:p>
        </p:txBody>
      </p:sp>
      <p:sp>
        <p:nvSpPr>
          <p:cNvPr id="12291" name="灯片编号占位符 3"/>
          <p:cNvSpPr>
            <a:spLocks noGrp="1" noChangeArrowheads="1"/>
          </p:cNvSpPr>
          <p:nvPr>
            <p:ph type="sldNum" sz="quarter" idx="5"/>
          </p:nvPr>
        </p:nvSpPr>
        <p:spPr bwMode="auto">
          <a:noFill/>
          <a:ln>
            <a:miter lim="800000"/>
          </a:ln>
        </p:spPr>
        <p:txBody>
          <a:bodyPr/>
          <a:lstStyle/>
          <a:p>
            <a:pPr>
              <a:buFontTx/>
              <a:buNone/>
            </a:pPr>
            <a:fld id="{7843BCCC-7E9B-430F-980D-03F51AE9864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）干旱时，求龙王，求风调雨顺；（</a:t>
            </a:r>
            <a:r>
              <a:rPr lang="en-US" altLang="zh-CN" dirty="0"/>
              <a:t>2</a:t>
            </a:r>
            <a:r>
              <a:rPr lang="zh-CN" altLang="en-US" dirty="0"/>
              <a:t>）诸葛亮借东风，晚上看见火烧云，明天一定是晴天；（</a:t>
            </a:r>
            <a:r>
              <a:rPr lang="en-US" altLang="zh-CN" dirty="0"/>
              <a:t>3</a:t>
            </a:r>
            <a:r>
              <a:rPr lang="zh-CN" altLang="en-US" dirty="0"/>
              <a:t>）局部数据；（</a:t>
            </a:r>
            <a:r>
              <a:rPr lang="en-US" altLang="zh-CN" dirty="0"/>
              <a:t>4</a:t>
            </a:r>
            <a:r>
              <a:rPr lang="zh-CN" altLang="en-US" dirty="0"/>
              <a:t>）整个系统数据，一些气象条件的运行方程，进行系统建模。我们能体会到天气预报越来越准确，特别是几个小时内的天气预报已经非常准确。准确的含义是什么？学完这门课你们能更好的理解准确的含义。</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考试前预测期末考试成绩，请学生举例。</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获取哪些数据？</a:t>
            </a:r>
            <a:endParaRPr lang="zh-CN" altLang="en-US" dirty="0"/>
          </a:p>
        </p:txBody>
      </p:sp>
      <p:sp>
        <p:nvSpPr>
          <p:cNvPr id="4" name="灯片编号占位符 3"/>
          <p:cNvSpPr>
            <a:spLocks noGrp="1"/>
          </p:cNvSpPr>
          <p:nvPr>
            <p:ph type="sldNum" sz="quarter" idx="5"/>
          </p:nvPr>
        </p:nvSpPr>
        <p:spPr/>
        <p:txBody>
          <a:bodyPr/>
          <a:lstStyle/>
          <a:p>
            <a:fld id="{AF1ABE98-3DB5-4216-8D47-65283BFE05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pic>
        <p:nvPicPr>
          <p:cNvPr id="8" name="Picture 6"/>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398882" y="236276"/>
            <a:ext cx="2087144" cy="512112"/>
          </a:xfrm>
          <a:prstGeom prst="rect">
            <a:avLst/>
          </a:prstGeom>
          <a:noFill/>
          <a:ln w="9525">
            <a:noFill/>
            <a:miter lim="800000"/>
            <a:headEnd/>
            <a:tailEnd/>
          </a:ln>
        </p:spPr>
      </p:pic>
      <p:sp>
        <p:nvSpPr>
          <p:cNvPr id="9" name="矩形 8"/>
          <p:cNvSpPr/>
          <p:nvPr userDrawn="1"/>
        </p:nvSpPr>
        <p:spPr>
          <a:xfrm>
            <a:off x="514352" y="875207"/>
            <a:ext cx="11121383" cy="5635177"/>
          </a:xfrm>
          <a:prstGeom prst="rect">
            <a:avLst/>
          </a:prstGeom>
          <a:solidFill>
            <a:schemeClr val="bg1">
              <a:alpha val="75000"/>
            </a:schemeClr>
          </a:solidFill>
          <a:ln>
            <a:noFill/>
          </a:ln>
          <a:effectLst>
            <a:reflection blurRad="6350" stA="45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398882" y="671373"/>
            <a:ext cx="11565691" cy="5839011"/>
            <a:chOff x="-22113" y="819095"/>
            <a:chExt cx="9288096" cy="5024783"/>
          </a:xfrm>
        </p:grpSpPr>
        <p:cxnSp>
          <p:nvCxnSpPr>
            <p:cNvPr id="11" name="直接连接符 10"/>
            <p:cNvCxnSpPr/>
            <p:nvPr/>
          </p:nvCxnSpPr>
          <p:spPr>
            <a:xfrm>
              <a:off x="258146" y="885371"/>
              <a:ext cx="0" cy="4958507"/>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24258" y="819095"/>
              <a:ext cx="0" cy="5024783"/>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113" y="1148829"/>
              <a:ext cx="9161706" cy="0"/>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4277" y="5666725"/>
              <a:ext cx="9161706" cy="2"/>
            </a:xfrm>
            <a:prstGeom prst="line">
              <a:avLst/>
            </a:prstGeom>
            <a:ln w="1333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矩形 14"/>
          <p:cNvSpPr/>
          <p:nvPr userDrawn="1"/>
        </p:nvSpPr>
        <p:spPr>
          <a:xfrm>
            <a:off x="666090" y="984664"/>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1332755" y="6222750"/>
            <a:ext cx="163549" cy="1635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grpSp>
        <p:nvGrpSpPr>
          <p:cNvPr id="5" name="Group 9"/>
          <p:cNvGrpSpPr>
            <a:grpSpLocks noChangeAspect="1"/>
          </p:cNvGrpSpPr>
          <p:nvPr/>
        </p:nvGrpSpPr>
        <p:grpSpPr bwMode="auto">
          <a:xfrm>
            <a:off x="281517" y="5354639"/>
            <a:ext cx="11631083" cy="1330325"/>
            <a:chOff x="-3905250" y="4294188"/>
            <a:chExt cx="13011150" cy="1892300"/>
          </a:xfrm>
        </p:grpSpPr>
        <p:sp>
          <p:nvSpPr>
            <p:cNvPr id="6" name="Freeform 14"/>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7" name="Freeform 18"/>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w="9525">
              <a:noFill/>
              <a:round/>
            </a:ln>
          </p:spPr>
          <p:txBody>
            <a:bodyPr/>
            <a:lstStyle/>
            <a:p>
              <a:pPr eaLnBrk="0" hangingPunct="0">
                <a:defRPr/>
              </a:pPr>
              <a:endParaRPr lang="zh-CN" altLang="en-US" sz="1800">
                <a:ea typeface="宋体" panose="02010600030101010101" pitchFamily="2" charset="-122"/>
              </a:endParaRPr>
            </a:p>
          </p:txBody>
        </p:sp>
        <p:sp>
          <p:nvSpPr>
            <p:cNvPr id="8" name="Freeform 22"/>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p:nvSpPr>
            <p:cNvPr id="9" name="Freeform 26"/>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ln>
          </p:spPr>
          <p:txBody>
            <a:bodyPr/>
            <a:lstStyle/>
            <a:p>
              <a:pPr eaLnBrk="0" hangingPunct="0">
                <a:defRPr/>
              </a:pPr>
              <a:endParaRPr lang="zh-CN" altLang="en-US" sz="1800">
                <a:ea typeface="宋体" panose="02010600030101010101" pitchFamily="2" charset="-122"/>
              </a:endParaRPr>
            </a:p>
          </p:txBody>
        </p:sp>
        <p:sp useBgFill="1">
          <p:nvSpPr>
            <p:cNvPr id="10" name="Freeform 10"/>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w="9525">
              <a:noFill/>
              <a:round/>
            </a:ln>
          </p:spPr>
          <p:txBody>
            <a:bodyPr/>
            <a:lstStyle/>
            <a:p>
              <a:pPr eaLnBrk="0" hangingPunct="0">
                <a:defRPr/>
              </a:pPr>
              <a:endParaRPr lang="zh-CN" altLang="en-US" sz="1800">
                <a:ea typeface="宋体" panose="02010600030101010101" pitchFamily="2" charset="-122"/>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Tree>
  </p:cSld>
  <p:clrMapOvr>
    <a:masterClrMapping/>
  </p:clrMapOvr>
  <p:transition spd="med" advClick="0">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FD308DF-D0D6-41CA-8E01-1A1CE80A10E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17.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hyperlink" Target="https://www.icourse163.org/" TargetMode="External"/><Relationship Id="rId2" Type="http://schemas.openxmlformats.org/officeDocument/2006/relationships/hyperlink" Target="http://www.icourses.cn/web/sword/portal/videoDetail?courseId=" TargetMode="External"/><Relationship Id="rId1" Type="http://schemas.openxmlformats.org/officeDocument/2006/relationships/hyperlink" Target="http://www.icourses.cn/"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ual-chart_81657"/>
          <p:cNvSpPr>
            <a:spLocks noChangeAspect="1"/>
          </p:cNvSpPr>
          <p:nvPr/>
        </p:nvSpPr>
        <p:spPr bwMode="auto">
          <a:xfrm>
            <a:off x="2766009" y="2113064"/>
            <a:ext cx="1147031" cy="1070464"/>
          </a:xfrm>
          <a:custGeom>
            <a:avLst/>
            <a:gdLst>
              <a:gd name="connsiteX0" fmla="*/ 325630 w 603616"/>
              <a:gd name="connsiteY0" fmla="*/ 365922 h 563324"/>
              <a:gd name="connsiteX1" fmla="*/ 203389 w 603616"/>
              <a:gd name="connsiteY1" fmla="*/ 381781 h 563324"/>
              <a:gd name="connsiteX2" fmla="*/ 184954 w 603616"/>
              <a:gd name="connsiteY2" fmla="*/ 401322 h 563324"/>
              <a:gd name="connsiteX3" fmla="*/ 325630 w 603616"/>
              <a:gd name="connsiteY3" fmla="*/ 401322 h 563324"/>
              <a:gd name="connsiteX4" fmla="*/ 487579 w 603616"/>
              <a:gd name="connsiteY4" fmla="*/ 235228 h 563324"/>
              <a:gd name="connsiteX5" fmla="*/ 457089 w 603616"/>
              <a:gd name="connsiteY5" fmla="*/ 265671 h 563324"/>
              <a:gd name="connsiteX6" fmla="*/ 483182 w 603616"/>
              <a:gd name="connsiteY6" fmla="*/ 299088 h 563324"/>
              <a:gd name="connsiteX7" fmla="*/ 481481 w 603616"/>
              <a:gd name="connsiteY7" fmla="*/ 312257 h 563324"/>
              <a:gd name="connsiteX8" fmla="*/ 474107 w 603616"/>
              <a:gd name="connsiteY8" fmla="*/ 318062 h 563324"/>
              <a:gd name="connsiteX9" fmla="*/ 467158 w 603616"/>
              <a:gd name="connsiteY9" fmla="*/ 320045 h 563324"/>
              <a:gd name="connsiteX10" fmla="*/ 460776 w 603616"/>
              <a:gd name="connsiteY10" fmla="*/ 316505 h 563324"/>
              <a:gd name="connsiteX11" fmla="*/ 436952 w 603616"/>
              <a:gd name="connsiteY11" fmla="*/ 285778 h 563324"/>
              <a:gd name="connsiteX12" fmla="*/ 363636 w 603616"/>
              <a:gd name="connsiteY12" fmla="*/ 358984 h 563324"/>
              <a:gd name="connsiteX13" fmla="*/ 358105 w 603616"/>
              <a:gd name="connsiteY13" fmla="*/ 361675 h 563324"/>
              <a:gd name="connsiteX14" fmla="*/ 329317 w 603616"/>
              <a:gd name="connsiteY14" fmla="*/ 365356 h 563324"/>
              <a:gd name="connsiteX15" fmla="*/ 329317 w 603616"/>
              <a:gd name="connsiteY15" fmla="*/ 401322 h 563324"/>
              <a:gd name="connsiteX16" fmla="*/ 495804 w 603616"/>
              <a:gd name="connsiteY16" fmla="*/ 401322 h 563324"/>
              <a:gd name="connsiteX17" fmla="*/ 495804 w 603616"/>
              <a:gd name="connsiteY17" fmla="*/ 235228 h 563324"/>
              <a:gd name="connsiteX18" fmla="*/ 433407 w 603616"/>
              <a:gd name="connsiteY18" fmla="*/ 235228 h 563324"/>
              <a:gd name="connsiteX19" fmla="*/ 439505 w 603616"/>
              <a:gd name="connsiteY19" fmla="*/ 243157 h 563324"/>
              <a:gd name="connsiteX20" fmla="*/ 447446 w 603616"/>
              <a:gd name="connsiteY20" fmla="*/ 235228 h 563324"/>
              <a:gd name="connsiteX21" fmla="*/ 329317 w 603616"/>
              <a:gd name="connsiteY21" fmla="*/ 235228 h 563324"/>
              <a:gd name="connsiteX22" fmla="*/ 329317 w 603616"/>
              <a:gd name="connsiteY22" fmla="*/ 336753 h 563324"/>
              <a:gd name="connsiteX23" fmla="*/ 348036 w 603616"/>
              <a:gd name="connsiteY23" fmla="*/ 334346 h 563324"/>
              <a:gd name="connsiteX24" fmla="*/ 419367 w 603616"/>
              <a:gd name="connsiteY24" fmla="*/ 263264 h 563324"/>
              <a:gd name="connsiteX25" fmla="*/ 397529 w 603616"/>
              <a:gd name="connsiteY25" fmla="*/ 235228 h 563324"/>
              <a:gd name="connsiteX26" fmla="*/ 256568 w 603616"/>
              <a:gd name="connsiteY26" fmla="*/ 235228 h 563324"/>
              <a:gd name="connsiteX27" fmla="*/ 211331 w 603616"/>
              <a:gd name="connsiteY27" fmla="*/ 294840 h 563324"/>
              <a:gd name="connsiteX28" fmla="*/ 202538 w 603616"/>
              <a:gd name="connsiteY28" fmla="*/ 298522 h 563324"/>
              <a:gd name="connsiteX29" fmla="*/ 159144 w 603616"/>
              <a:gd name="connsiteY29" fmla="*/ 293000 h 563324"/>
              <a:gd name="connsiteX30" fmla="*/ 159144 w 603616"/>
              <a:gd name="connsiteY30" fmla="*/ 387445 h 563324"/>
              <a:gd name="connsiteX31" fmla="*/ 187364 w 603616"/>
              <a:gd name="connsiteY31" fmla="*/ 357427 h 563324"/>
              <a:gd name="connsiteX32" fmla="*/ 193037 w 603616"/>
              <a:gd name="connsiteY32" fmla="*/ 354595 h 563324"/>
              <a:gd name="connsiteX33" fmla="*/ 325630 w 603616"/>
              <a:gd name="connsiteY33" fmla="*/ 337320 h 563324"/>
              <a:gd name="connsiteX34" fmla="*/ 325630 w 603616"/>
              <a:gd name="connsiteY34" fmla="*/ 235228 h 563324"/>
              <a:gd name="connsiteX35" fmla="*/ 159144 w 603616"/>
              <a:gd name="connsiteY35" fmla="*/ 235228 h 563324"/>
              <a:gd name="connsiteX36" fmla="*/ 159144 w 603616"/>
              <a:gd name="connsiteY36" fmla="*/ 264397 h 563324"/>
              <a:gd name="connsiteX37" fmla="*/ 195306 w 603616"/>
              <a:gd name="connsiteY37" fmla="*/ 269069 h 563324"/>
              <a:gd name="connsiteX38" fmla="*/ 220974 w 603616"/>
              <a:gd name="connsiteY38" fmla="*/ 235228 h 563324"/>
              <a:gd name="connsiteX39" fmla="*/ 329317 w 603616"/>
              <a:gd name="connsiteY39" fmla="*/ 147862 h 563324"/>
              <a:gd name="connsiteX40" fmla="*/ 329317 w 603616"/>
              <a:gd name="connsiteY40" fmla="*/ 231404 h 563324"/>
              <a:gd name="connsiteX41" fmla="*/ 394550 w 603616"/>
              <a:gd name="connsiteY41" fmla="*/ 231404 h 563324"/>
              <a:gd name="connsiteX42" fmla="*/ 325630 w 603616"/>
              <a:gd name="connsiteY42" fmla="*/ 144180 h 563324"/>
              <a:gd name="connsiteX43" fmla="*/ 259404 w 603616"/>
              <a:gd name="connsiteY43" fmla="*/ 231404 h 563324"/>
              <a:gd name="connsiteX44" fmla="*/ 325630 w 603616"/>
              <a:gd name="connsiteY44" fmla="*/ 231404 h 563324"/>
              <a:gd name="connsiteX45" fmla="*/ 329317 w 603616"/>
              <a:gd name="connsiteY45" fmla="*/ 65310 h 563324"/>
              <a:gd name="connsiteX46" fmla="*/ 329317 w 603616"/>
              <a:gd name="connsiteY46" fmla="*/ 103825 h 563324"/>
              <a:gd name="connsiteX47" fmla="*/ 333288 w 603616"/>
              <a:gd name="connsiteY47" fmla="*/ 106798 h 563324"/>
              <a:gd name="connsiteX48" fmla="*/ 430429 w 603616"/>
              <a:gd name="connsiteY48" fmla="*/ 231404 h 563324"/>
              <a:gd name="connsiteX49" fmla="*/ 451275 w 603616"/>
              <a:gd name="connsiteY49" fmla="*/ 231404 h 563324"/>
              <a:gd name="connsiteX50" fmla="*/ 470136 w 603616"/>
              <a:gd name="connsiteY50" fmla="*/ 212572 h 563324"/>
              <a:gd name="connsiteX51" fmla="*/ 483466 w 603616"/>
              <a:gd name="connsiteY51" fmla="*/ 212572 h 563324"/>
              <a:gd name="connsiteX52" fmla="*/ 490273 w 603616"/>
              <a:gd name="connsiteY52" fmla="*/ 219227 h 563324"/>
              <a:gd name="connsiteX53" fmla="*/ 492967 w 603616"/>
              <a:gd name="connsiteY53" fmla="*/ 225882 h 563324"/>
              <a:gd name="connsiteX54" fmla="*/ 491124 w 603616"/>
              <a:gd name="connsiteY54" fmla="*/ 231404 h 563324"/>
              <a:gd name="connsiteX55" fmla="*/ 495804 w 603616"/>
              <a:gd name="connsiteY55" fmla="*/ 231404 h 563324"/>
              <a:gd name="connsiteX56" fmla="*/ 495804 w 603616"/>
              <a:gd name="connsiteY56" fmla="*/ 65310 h 563324"/>
              <a:gd name="connsiteX57" fmla="*/ 159144 w 603616"/>
              <a:gd name="connsiteY57" fmla="*/ 65310 h 563324"/>
              <a:gd name="connsiteX58" fmla="*/ 159144 w 603616"/>
              <a:gd name="connsiteY58" fmla="*/ 231404 h 563324"/>
              <a:gd name="connsiteX59" fmla="*/ 223810 w 603616"/>
              <a:gd name="connsiteY59" fmla="*/ 231404 h 563324"/>
              <a:gd name="connsiteX60" fmla="*/ 318256 w 603616"/>
              <a:gd name="connsiteY60" fmla="*/ 106940 h 563324"/>
              <a:gd name="connsiteX61" fmla="*/ 325630 w 603616"/>
              <a:gd name="connsiteY61" fmla="*/ 103117 h 563324"/>
              <a:gd name="connsiteX62" fmla="*/ 325630 w 603616"/>
              <a:gd name="connsiteY62" fmla="*/ 65310 h 563324"/>
              <a:gd name="connsiteX63" fmla="*/ 157300 w 603616"/>
              <a:gd name="connsiteY63" fmla="*/ 32601 h 563324"/>
              <a:gd name="connsiteX64" fmla="*/ 159144 w 603616"/>
              <a:gd name="connsiteY64" fmla="*/ 34442 h 563324"/>
              <a:gd name="connsiteX65" fmla="*/ 159144 w 603616"/>
              <a:gd name="connsiteY65" fmla="*/ 61487 h 563324"/>
              <a:gd name="connsiteX66" fmla="*/ 325630 w 603616"/>
              <a:gd name="connsiteY66" fmla="*/ 61487 h 563324"/>
              <a:gd name="connsiteX67" fmla="*/ 325630 w 603616"/>
              <a:gd name="connsiteY67" fmla="*/ 34442 h 563324"/>
              <a:gd name="connsiteX68" fmla="*/ 327474 w 603616"/>
              <a:gd name="connsiteY68" fmla="*/ 32601 h 563324"/>
              <a:gd name="connsiteX69" fmla="*/ 329317 w 603616"/>
              <a:gd name="connsiteY69" fmla="*/ 34442 h 563324"/>
              <a:gd name="connsiteX70" fmla="*/ 329317 w 603616"/>
              <a:gd name="connsiteY70" fmla="*/ 61487 h 563324"/>
              <a:gd name="connsiteX71" fmla="*/ 495804 w 603616"/>
              <a:gd name="connsiteY71" fmla="*/ 61487 h 563324"/>
              <a:gd name="connsiteX72" fmla="*/ 495804 w 603616"/>
              <a:gd name="connsiteY72" fmla="*/ 34442 h 563324"/>
              <a:gd name="connsiteX73" fmla="*/ 497647 w 603616"/>
              <a:gd name="connsiteY73" fmla="*/ 32601 h 563324"/>
              <a:gd name="connsiteX74" fmla="*/ 499491 w 603616"/>
              <a:gd name="connsiteY74" fmla="*/ 34442 h 563324"/>
              <a:gd name="connsiteX75" fmla="*/ 499491 w 603616"/>
              <a:gd name="connsiteY75" fmla="*/ 61487 h 563324"/>
              <a:gd name="connsiteX76" fmla="*/ 565007 w 603616"/>
              <a:gd name="connsiteY76" fmla="*/ 61487 h 563324"/>
              <a:gd name="connsiteX77" fmla="*/ 566851 w 603616"/>
              <a:gd name="connsiteY77" fmla="*/ 63469 h 563324"/>
              <a:gd name="connsiteX78" fmla="*/ 565007 w 603616"/>
              <a:gd name="connsiteY78" fmla="*/ 65310 h 563324"/>
              <a:gd name="connsiteX79" fmla="*/ 499491 w 603616"/>
              <a:gd name="connsiteY79" fmla="*/ 65310 h 563324"/>
              <a:gd name="connsiteX80" fmla="*/ 499491 w 603616"/>
              <a:gd name="connsiteY80" fmla="*/ 231404 h 563324"/>
              <a:gd name="connsiteX81" fmla="*/ 565007 w 603616"/>
              <a:gd name="connsiteY81" fmla="*/ 231404 h 563324"/>
              <a:gd name="connsiteX82" fmla="*/ 566851 w 603616"/>
              <a:gd name="connsiteY82" fmla="*/ 233387 h 563324"/>
              <a:gd name="connsiteX83" fmla="*/ 565007 w 603616"/>
              <a:gd name="connsiteY83" fmla="*/ 235228 h 563324"/>
              <a:gd name="connsiteX84" fmla="*/ 499491 w 603616"/>
              <a:gd name="connsiteY84" fmla="*/ 235228 h 563324"/>
              <a:gd name="connsiteX85" fmla="*/ 499491 w 603616"/>
              <a:gd name="connsiteY85" fmla="*/ 401322 h 563324"/>
              <a:gd name="connsiteX86" fmla="*/ 565007 w 603616"/>
              <a:gd name="connsiteY86" fmla="*/ 401322 h 563324"/>
              <a:gd name="connsiteX87" fmla="*/ 566851 w 603616"/>
              <a:gd name="connsiteY87" fmla="*/ 403304 h 563324"/>
              <a:gd name="connsiteX88" fmla="*/ 565007 w 603616"/>
              <a:gd name="connsiteY88" fmla="*/ 405145 h 563324"/>
              <a:gd name="connsiteX89" fmla="*/ 499491 w 603616"/>
              <a:gd name="connsiteY89" fmla="*/ 405145 h 563324"/>
              <a:gd name="connsiteX90" fmla="*/ 499491 w 603616"/>
              <a:gd name="connsiteY90" fmla="*/ 501432 h 563324"/>
              <a:gd name="connsiteX91" fmla="*/ 497647 w 603616"/>
              <a:gd name="connsiteY91" fmla="*/ 503414 h 563324"/>
              <a:gd name="connsiteX92" fmla="*/ 495804 w 603616"/>
              <a:gd name="connsiteY92" fmla="*/ 501432 h 563324"/>
              <a:gd name="connsiteX93" fmla="*/ 495804 w 603616"/>
              <a:gd name="connsiteY93" fmla="*/ 405145 h 563324"/>
              <a:gd name="connsiteX94" fmla="*/ 329317 w 603616"/>
              <a:gd name="connsiteY94" fmla="*/ 405145 h 563324"/>
              <a:gd name="connsiteX95" fmla="*/ 329317 w 603616"/>
              <a:gd name="connsiteY95" fmla="*/ 501432 h 563324"/>
              <a:gd name="connsiteX96" fmla="*/ 327474 w 603616"/>
              <a:gd name="connsiteY96" fmla="*/ 503414 h 563324"/>
              <a:gd name="connsiteX97" fmla="*/ 325630 w 603616"/>
              <a:gd name="connsiteY97" fmla="*/ 501432 h 563324"/>
              <a:gd name="connsiteX98" fmla="*/ 325630 w 603616"/>
              <a:gd name="connsiteY98" fmla="*/ 405145 h 563324"/>
              <a:gd name="connsiteX99" fmla="*/ 181408 w 603616"/>
              <a:gd name="connsiteY99" fmla="*/ 405145 h 563324"/>
              <a:gd name="connsiteX100" fmla="*/ 159144 w 603616"/>
              <a:gd name="connsiteY100" fmla="*/ 428792 h 563324"/>
              <a:gd name="connsiteX101" fmla="*/ 159144 w 603616"/>
              <a:gd name="connsiteY101" fmla="*/ 501432 h 563324"/>
              <a:gd name="connsiteX102" fmla="*/ 157300 w 603616"/>
              <a:gd name="connsiteY102" fmla="*/ 503414 h 563324"/>
              <a:gd name="connsiteX103" fmla="*/ 155457 w 603616"/>
              <a:gd name="connsiteY103" fmla="*/ 501432 h 563324"/>
              <a:gd name="connsiteX104" fmla="*/ 155457 w 603616"/>
              <a:gd name="connsiteY104" fmla="*/ 432898 h 563324"/>
              <a:gd name="connsiteX105" fmla="*/ 108517 w 603616"/>
              <a:gd name="connsiteY105" fmla="*/ 482741 h 563324"/>
              <a:gd name="connsiteX106" fmla="*/ 101711 w 603616"/>
              <a:gd name="connsiteY106" fmla="*/ 485714 h 563324"/>
              <a:gd name="connsiteX107" fmla="*/ 95187 w 603616"/>
              <a:gd name="connsiteY107" fmla="*/ 483165 h 563324"/>
              <a:gd name="connsiteX108" fmla="*/ 88380 w 603616"/>
              <a:gd name="connsiteY108" fmla="*/ 476652 h 563324"/>
              <a:gd name="connsiteX109" fmla="*/ 85402 w 603616"/>
              <a:gd name="connsiteY109" fmla="*/ 469997 h 563324"/>
              <a:gd name="connsiteX110" fmla="*/ 87955 w 603616"/>
              <a:gd name="connsiteY110" fmla="*/ 463342 h 563324"/>
              <a:gd name="connsiteX111" fmla="*/ 142552 w 603616"/>
              <a:gd name="connsiteY111" fmla="*/ 405145 h 563324"/>
              <a:gd name="connsiteX112" fmla="*/ 68669 w 603616"/>
              <a:gd name="connsiteY112" fmla="*/ 405145 h 563324"/>
              <a:gd name="connsiteX113" fmla="*/ 66825 w 603616"/>
              <a:gd name="connsiteY113" fmla="*/ 403304 h 563324"/>
              <a:gd name="connsiteX114" fmla="*/ 68669 w 603616"/>
              <a:gd name="connsiteY114" fmla="*/ 401322 h 563324"/>
              <a:gd name="connsiteX115" fmla="*/ 146097 w 603616"/>
              <a:gd name="connsiteY115" fmla="*/ 401322 h 563324"/>
              <a:gd name="connsiteX116" fmla="*/ 155457 w 603616"/>
              <a:gd name="connsiteY116" fmla="*/ 391410 h 563324"/>
              <a:gd name="connsiteX117" fmla="*/ 155457 w 603616"/>
              <a:gd name="connsiteY117" fmla="*/ 292433 h 563324"/>
              <a:gd name="connsiteX118" fmla="*/ 75901 w 603616"/>
              <a:gd name="connsiteY118" fmla="*/ 282096 h 563324"/>
              <a:gd name="connsiteX119" fmla="*/ 67676 w 603616"/>
              <a:gd name="connsiteY119" fmla="*/ 271618 h 563324"/>
              <a:gd name="connsiteX120" fmla="*/ 68952 w 603616"/>
              <a:gd name="connsiteY120" fmla="*/ 262273 h 563324"/>
              <a:gd name="connsiteX121" fmla="*/ 72497 w 603616"/>
              <a:gd name="connsiteY121" fmla="*/ 255901 h 563324"/>
              <a:gd name="connsiteX122" fmla="*/ 79588 w 603616"/>
              <a:gd name="connsiteY122" fmla="*/ 254060 h 563324"/>
              <a:gd name="connsiteX123" fmla="*/ 155457 w 603616"/>
              <a:gd name="connsiteY123" fmla="*/ 263830 h 563324"/>
              <a:gd name="connsiteX124" fmla="*/ 155457 w 603616"/>
              <a:gd name="connsiteY124" fmla="*/ 235228 h 563324"/>
              <a:gd name="connsiteX125" fmla="*/ 68669 w 603616"/>
              <a:gd name="connsiteY125" fmla="*/ 235228 h 563324"/>
              <a:gd name="connsiteX126" fmla="*/ 66825 w 603616"/>
              <a:gd name="connsiteY126" fmla="*/ 233387 h 563324"/>
              <a:gd name="connsiteX127" fmla="*/ 68669 w 603616"/>
              <a:gd name="connsiteY127" fmla="*/ 231404 h 563324"/>
              <a:gd name="connsiteX128" fmla="*/ 155457 w 603616"/>
              <a:gd name="connsiteY128" fmla="*/ 231404 h 563324"/>
              <a:gd name="connsiteX129" fmla="*/ 155457 w 603616"/>
              <a:gd name="connsiteY129" fmla="*/ 65310 h 563324"/>
              <a:gd name="connsiteX130" fmla="*/ 68669 w 603616"/>
              <a:gd name="connsiteY130" fmla="*/ 65310 h 563324"/>
              <a:gd name="connsiteX131" fmla="*/ 66825 w 603616"/>
              <a:gd name="connsiteY131" fmla="*/ 63469 h 563324"/>
              <a:gd name="connsiteX132" fmla="*/ 68669 w 603616"/>
              <a:gd name="connsiteY132" fmla="*/ 61487 h 563324"/>
              <a:gd name="connsiteX133" fmla="*/ 155457 w 603616"/>
              <a:gd name="connsiteY133" fmla="*/ 61487 h 563324"/>
              <a:gd name="connsiteX134" fmla="*/ 155457 w 603616"/>
              <a:gd name="connsiteY134" fmla="*/ 34442 h 563324"/>
              <a:gd name="connsiteX135" fmla="*/ 157300 w 603616"/>
              <a:gd name="connsiteY135" fmla="*/ 32601 h 563324"/>
              <a:gd name="connsiteX136" fmla="*/ 9502 w 603616"/>
              <a:gd name="connsiteY136" fmla="*/ 0 h 563324"/>
              <a:gd name="connsiteX137" fmla="*/ 18863 w 603616"/>
              <a:gd name="connsiteY137" fmla="*/ 0 h 563324"/>
              <a:gd name="connsiteX138" fmla="*/ 28365 w 603616"/>
              <a:gd name="connsiteY138" fmla="*/ 9346 h 563324"/>
              <a:gd name="connsiteX139" fmla="*/ 28365 w 603616"/>
              <a:gd name="connsiteY139" fmla="*/ 535002 h 563324"/>
              <a:gd name="connsiteX140" fmla="*/ 594114 w 603616"/>
              <a:gd name="connsiteY140" fmla="*/ 535002 h 563324"/>
              <a:gd name="connsiteX141" fmla="*/ 603616 w 603616"/>
              <a:gd name="connsiteY141" fmla="*/ 544490 h 563324"/>
              <a:gd name="connsiteX142" fmla="*/ 603616 w 603616"/>
              <a:gd name="connsiteY142" fmla="*/ 553978 h 563324"/>
              <a:gd name="connsiteX143" fmla="*/ 594114 w 603616"/>
              <a:gd name="connsiteY143" fmla="*/ 563324 h 563324"/>
              <a:gd name="connsiteX144" fmla="*/ 9502 w 603616"/>
              <a:gd name="connsiteY144" fmla="*/ 563324 h 563324"/>
              <a:gd name="connsiteX145" fmla="*/ 0 w 603616"/>
              <a:gd name="connsiteY145" fmla="*/ 553978 h 563324"/>
              <a:gd name="connsiteX146" fmla="*/ 0 w 603616"/>
              <a:gd name="connsiteY146" fmla="*/ 9346 h 563324"/>
              <a:gd name="connsiteX147" fmla="*/ 9502 w 603616"/>
              <a:gd name="connsiteY147" fmla="*/ 0 h 56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3616" h="563324">
                <a:moveTo>
                  <a:pt x="325630" y="365922"/>
                </a:moveTo>
                <a:lnTo>
                  <a:pt x="203389" y="381781"/>
                </a:lnTo>
                <a:lnTo>
                  <a:pt x="184954" y="401322"/>
                </a:lnTo>
                <a:lnTo>
                  <a:pt x="325630" y="401322"/>
                </a:lnTo>
                <a:close/>
                <a:moveTo>
                  <a:pt x="487579" y="235228"/>
                </a:moveTo>
                <a:lnTo>
                  <a:pt x="457089" y="265671"/>
                </a:lnTo>
                <a:lnTo>
                  <a:pt x="483182" y="299088"/>
                </a:lnTo>
                <a:cubicBezTo>
                  <a:pt x="486444" y="303195"/>
                  <a:pt x="485593" y="309142"/>
                  <a:pt x="481481" y="312257"/>
                </a:cubicBezTo>
                <a:lnTo>
                  <a:pt x="474107" y="318062"/>
                </a:lnTo>
                <a:cubicBezTo>
                  <a:pt x="472121" y="319620"/>
                  <a:pt x="469569" y="320328"/>
                  <a:pt x="467158" y="320045"/>
                </a:cubicBezTo>
                <a:cubicBezTo>
                  <a:pt x="464605" y="319762"/>
                  <a:pt x="462336" y="318487"/>
                  <a:pt x="460776" y="316505"/>
                </a:cubicBezTo>
                <a:lnTo>
                  <a:pt x="436952" y="285778"/>
                </a:lnTo>
                <a:lnTo>
                  <a:pt x="363636" y="358984"/>
                </a:lnTo>
                <a:cubicBezTo>
                  <a:pt x="362076" y="360400"/>
                  <a:pt x="360232" y="361391"/>
                  <a:pt x="358105" y="361675"/>
                </a:cubicBezTo>
                <a:lnTo>
                  <a:pt x="329317" y="365356"/>
                </a:lnTo>
                <a:lnTo>
                  <a:pt x="329317" y="401322"/>
                </a:lnTo>
                <a:lnTo>
                  <a:pt x="495804" y="401322"/>
                </a:lnTo>
                <a:lnTo>
                  <a:pt x="495804" y="235228"/>
                </a:lnTo>
                <a:close/>
                <a:moveTo>
                  <a:pt x="433407" y="235228"/>
                </a:moveTo>
                <a:lnTo>
                  <a:pt x="439505" y="243157"/>
                </a:lnTo>
                <a:lnTo>
                  <a:pt x="447446" y="235228"/>
                </a:lnTo>
                <a:close/>
                <a:moveTo>
                  <a:pt x="329317" y="235228"/>
                </a:moveTo>
                <a:lnTo>
                  <a:pt x="329317" y="336753"/>
                </a:lnTo>
                <a:lnTo>
                  <a:pt x="348036" y="334346"/>
                </a:lnTo>
                <a:lnTo>
                  <a:pt x="419367" y="263264"/>
                </a:lnTo>
                <a:lnTo>
                  <a:pt x="397529" y="235228"/>
                </a:lnTo>
                <a:close/>
                <a:moveTo>
                  <a:pt x="256568" y="235228"/>
                </a:moveTo>
                <a:lnTo>
                  <a:pt x="211331" y="294840"/>
                </a:lnTo>
                <a:cubicBezTo>
                  <a:pt x="209203" y="297531"/>
                  <a:pt x="205942" y="298947"/>
                  <a:pt x="202538" y="298522"/>
                </a:cubicBezTo>
                <a:lnTo>
                  <a:pt x="159144" y="293000"/>
                </a:lnTo>
                <a:lnTo>
                  <a:pt x="159144" y="387445"/>
                </a:lnTo>
                <a:lnTo>
                  <a:pt x="187364" y="357427"/>
                </a:lnTo>
                <a:cubicBezTo>
                  <a:pt x="188924" y="355869"/>
                  <a:pt x="190910" y="354878"/>
                  <a:pt x="193037" y="354595"/>
                </a:cubicBezTo>
                <a:lnTo>
                  <a:pt x="325630" y="337320"/>
                </a:lnTo>
                <a:lnTo>
                  <a:pt x="325630" y="235228"/>
                </a:lnTo>
                <a:close/>
                <a:moveTo>
                  <a:pt x="159144" y="235228"/>
                </a:moveTo>
                <a:lnTo>
                  <a:pt x="159144" y="264397"/>
                </a:lnTo>
                <a:lnTo>
                  <a:pt x="195306" y="269069"/>
                </a:lnTo>
                <a:lnTo>
                  <a:pt x="220974" y="235228"/>
                </a:lnTo>
                <a:close/>
                <a:moveTo>
                  <a:pt x="329317" y="147862"/>
                </a:moveTo>
                <a:lnTo>
                  <a:pt x="329317" y="231404"/>
                </a:lnTo>
                <a:lnTo>
                  <a:pt x="394550" y="231404"/>
                </a:lnTo>
                <a:close/>
                <a:moveTo>
                  <a:pt x="325630" y="144180"/>
                </a:moveTo>
                <a:lnTo>
                  <a:pt x="259404" y="231404"/>
                </a:lnTo>
                <a:lnTo>
                  <a:pt x="325630" y="231404"/>
                </a:lnTo>
                <a:close/>
                <a:moveTo>
                  <a:pt x="329317" y="65310"/>
                </a:moveTo>
                <a:lnTo>
                  <a:pt x="329317" y="103825"/>
                </a:lnTo>
                <a:cubicBezTo>
                  <a:pt x="330877" y="104533"/>
                  <a:pt x="332295" y="105524"/>
                  <a:pt x="333288" y="106798"/>
                </a:cubicBezTo>
                <a:lnTo>
                  <a:pt x="430429" y="231404"/>
                </a:lnTo>
                <a:lnTo>
                  <a:pt x="451275" y="231404"/>
                </a:lnTo>
                <a:lnTo>
                  <a:pt x="470136" y="212572"/>
                </a:lnTo>
                <a:cubicBezTo>
                  <a:pt x="473823" y="208890"/>
                  <a:pt x="479779" y="208890"/>
                  <a:pt x="483466" y="212572"/>
                </a:cubicBezTo>
                <a:lnTo>
                  <a:pt x="490273" y="219227"/>
                </a:lnTo>
                <a:cubicBezTo>
                  <a:pt x="491975" y="221068"/>
                  <a:pt x="492967" y="223475"/>
                  <a:pt x="492967" y="225882"/>
                </a:cubicBezTo>
                <a:cubicBezTo>
                  <a:pt x="492967" y="228006"/>
                  <a:pt x="492258" y="229847"/>
                  <a:pt x="491124" y="231404"/>
                </a:cubicBezTo>
                <a:lnTo>
                  <a:pt x="495804" y="231404"/>
                </a:lnTo>
                <a:lnTo>
                  <a:pt x="495804" y="65310"/>
                </a:lnTo>
                <a:close/>
                <a:moveTo>
                  <a:pt x="159144" y="65310"/>
                </a:moveTo>
                <a:lnTo>
                  <a:pt x="159144" y="231404"/>
                </a:lnTo>
                <a:lnTo>
                  <a:pt x="223810" y="231404"/>
                </a:lnTo>
                <a:lnTo>
                  <a:pt x="318256" y="106940"/>
                </a:lnTo>
                <a:cubicBezTo>
                  <a:pt x="320100" y="104533"/>
                  <a:pt x="322794" y="103258"/>
                  <a:pt x="325630" y="103117"/>
                </a:cubicBezTo>
                <a:lnTo>
                  <a:pt x="325630" y="65310"/>
                </a:lnTo>
                <a:close/>
                <a:moveTo>
                  <a:pt x="157300" y="32601"/>
                </a:moveTo>
                <a:cubicBezTo>
                  <a:pt x="158293" y="32601"/>
                  <a:pt x="159144" y="33451"/>
                  <a:pt x="159144" y="34442"/>
                </a:cubicBezTo>
                <a:lnTo>
                  <a:pt x="159144" y="61487"/>
                </a:lnTo>
                <a:lnTo>
                  <a:pt x="325630" y="61487"/>
                </a:lnTo>
                <a:lnTo>
                  <a:pt x="325630" y="34442"/>
                </a:lnTo>
                <a:cubicBezTo>
                  <a:pt x="325630" y="33451"/>
                  <a:pt x="326481" y="32601"/>
                  <a:pt x="327474" y="32601"/>
                </a:cubicBezTo>
                <a:cubicBezTo>
                  <a:pt x="328467" y="32601"/>
                  <a:pt x="329317" y="33451"/>
                  <a:pt x="329317" y="34442"/>
                </a:cubicBezTo>
                <a:lnTo>
                  <a:pt x="329317" y="61487"/>
                </a:lnTo>
                <a:lnTo>
                  <a:pt x="495804" y="61487"/>
                </a:lnTo>
                <a:lnTo>
                  <a:pt x="495804" y="34442"/>
                </a:lnTo>
                <a:cubicBezTo>
                  <a:pt x="495804" y="33451"/>
                  <a:pt x="496654" y="32601"/>
                  <a:pt x="497647" y="32601"/>
                </a:cubicBezTo>
                <a:cubicBezTo>
                  <a:pt x="498640" y="32601"/>
                  <a:pt x="499491" y="33451"/>
                  <a:pt x="499491" y="34442"/>
                </a:cubicBezTo>
                <a:lnTo>
                  <a:pt x="499491" y="61487"/>
                </a:lnTo>
                <a:lnTo>
                  <a:pt x="565007" y="61487"/>
                </a:lnTo>
                <a:cubicBezTo>
                  <a:pt x="566142" y="61487"/>
                  <a:pt x="566851" y="62337"/>
                  <a:pt x="566851" y="63469"/>
                </a:cubicBezTo>
                <a:cubicBezTo>
                  <a:pt x="566851" y="64461"/>
                  <a:pt x="566142" y="65310"/>
                  <a:pt x="565007" y="65310"/>
                </a:cubicBezTo>
                <a:lnTo>
                  <a:pt x="499491" y="65310"/>
                </a:lnTo>
                <a:lnTo>
                  <a:pt x="499491" y="231404"/>
                </a:lnTo>
                <a:lnTo>
                  <a:pt x="565007" y="231404"/>
                </a:lnTo>
                <a:cubicBezTo>
                  <a:pt x="566142" y="231404"/>
                  <a:pt x="566851" y="232254"/>
                  <a:pt x="566851" y="233387"/>
                </a:cubicBezTo>
                <a:cubicBezTo>
                  <a:pt x="566851" y="234378"/>
                  <a:pt x="566142" y="235228"/>
                  <a:pt x="565007" y="235228"/>
                </a:cubicBezTo>
                <a:lnTo>
                  <a:pt x="499491" y="235228"/>
                </a:lnTo>
                <a:lnTo>
                  <a:pt x="499491" y="401322"/>
                </a:lnTo>
                <a:lnTo>
                  <a:pt x="565007" y="401322"/>
                </a:lnTo>
                <a:cubicBezTo>
                  <a:pt x="566142" y="401322"/>
                  <a:pt x="566851" y="402171"/>
                  <a:pt x="566851" y="403304"/>
                </a:cubicBezTo>
                <a:cubicBezTo>
                  <a:pt x="566851" y="404295"/>
                  <a:pt x="566142" y="405145"/>
                  <a:pt x="565007" y="405145"/>
                </a:cubicBezTo>
                <a:lnTo>
                  <a:pt x="499491" y="405145"/>
                </a:lnTo>
                <a:lnTo>
                  <a:pt x="499491" y="501432"/>
                </a:lnTo>
                <a:cubicBezTo>
                  <a:pt x="499491" y="502564"/>
                  <a:pt x="498640" y="503414"/>
                  <a:pt x="497647" y="503414"/>
                </a:cubicBezTo>
                <a:cubicBezTo>
                  <a:pt x="496654" y="503414"/>
                  <a:pt x="495804" y="502564"/>
                  <a:pt x="495804" y="501432"/>
                </a:cubicBezTo>
                <a:lnTo>
                  <a:pt x="495804" y="405145"/>
                </a:lnTo>
                <a:lnTo>
                  <a:pt x="329317" y="405145"/>
                </a:lnTo>
                <a:lnTo>
                  <a:pt x="329317" y="501432"/>
                </a:lnTo>
                <a:cubicBezTo>
                  <a:pt x="329317" y="502564"/>
                  <a:pt x="328467" y="503414"/>
                  <a:pt x="327474" y="503414"/>
                </a:cubicBezTo>
                <a:cubicBezTo>
                  <a:pt x="326481" y="503414"/>
                  <a:pt x="325630" y="502564"/>
                  <a:pt x="325630" y="501432"/>
                </a:cubicBezTo>
                <a:lnTo>
                  <a:pt x="325630" y="405145"/>
                </a:lnTo>
                <a:lnTo>
                  <a:pt x="181408" y="405145"/>
                </a:lnTo>
                <a:lnTo>
                  <a:pt x="159144" y="428792"/>
                </a:lnTo>
                <a:lnTo>
                  <a:pt x="159144" y="501432"/>
                </a:lnTo>
                <a:cubicBezTo>
                  <a:pt x="159144" y="502564"/>
                  <a:pt x="158293" y="503414"/>
                  <a:pt x="157300" y="503414"/>
                </a:cubicBezTo>
                <a:cubicBezTo>
                  <a:pt x="156308" y="503414"/>
                  <a:pt x="155457" y="502564"/>
                  <a:pt x="155457" y="501432"/>
                </a:cubicBezTo>
                <a:lnTo>
                  <a:pt x="155457" y="432898"/>
                </a:lnTo>
                <a:lnTo>
                  <a:pt x="108517" y="482741"/>
                </a:lnTo>
                <a:cubicBezTo>
                  <a:pt x="106674" y="484723"/>
                  <a:pt x="104263" y="485714"/>
                  <a:pt x="101711" y="485714"/>
                </a:cubicBezTo>
                <a:cubicBezTo>
                  <a:pt x="99300" y="485714"/>
                  <a:pt x="97031" y="484865"/>
                  <a:pt x="95187" y="483165"/>
                </a:cubicBezTo>
                <a:lnTo>
                  <a:pt x="88380" y="476652"/>
                </a:lnTo>
                <a:cubicBezTo>
                  <a:pt x="86537" y="474953"/>
                  <a:pt x="85402" y="472546"/>
                  <a:pt x="85402" y="469997"/>
                </a:cubicBezTo>
                <a:cubicBezTo>
                  <a:pt x="85260" y="467590"/>
                  <a:pt x="86111" y="465183"/>
                  <a:pt x="87955" y="463342"/>
                </a:cubicBezTo>
                <a:lnTo>
                  <a:pt x="142552" y="405145"/>
                </a:lnTo>
                <a:lnTo>
                  <a:pt x="68669" y="405145"/>
                </a:lnTo>
                <a:cubicBezTo>
                  <a:pt x="67676" y="405145"/>
                  <a:pt x="66825" y="404295"/>
                  <a:pt x="66825" y="403304"/>
                </a:cubicBezTo>
                <a:cubicBezTo>
                  <a:pt x="66825" y="402171"/>
                  <a:pt x="67676" y="401322"/>
                  <a:pt x="68669" y="401322"/>
                </a:cubicBezTo>
                <a:lnTo>
                  <a:pt x="146097" y="401322"/>
                </a:lnTo>
                <a:lnTo>
                  <a:pt x="155457" y="391410"/>
                </a:lnTo>
                <a:lnTo>
                  <a:pt x="155457" y="292433"/>
                </a:lnTo>
                <a:lnTo>
                  <a:pt x="75901" y="282096"/>
                </a:lnTo>
                <a:cubicBezTo>
                  <a:pt x="70796" y="281530"/>
                  <a:pt x="67109" y="276716"/>
                  <a:pt x="67676" y="271618"/>
                </a:cubicBezTo>
                <a:lnTo>
                  <a:pt x="68952" y="262273"/>
                </a:lnTo>
                <a:cubicBezTo>
                  <a:pt x="69236" y="259724"/>
                  <a:pt x="70512" y="257458"/>
                  <a:pt x="72497" y="255901"/>
                </a:cubicBezTo>
                <a:cubicBezTo>
                  <a:pt x="74483" y="254485"/>
                  <a:pt x="77035" y="253777"/>
                  <a:pt x="79588" y="254060"/>
                </a:cubicBezTo>
                <a:lnTo>
                  <a:pt x="155457" y="263830"/>
                </a:lnTo>
                <a:lnTo>
                  <a:pt x="155457" y="235228"/>
                </a:lnTo>
                <a:lnTo>
                  <a:pt x="68669" y="235228"/>
                </a:lnTo>
                <a:cubicBezTo>
                  <a:pt x="67676" y="235228"/>
                  <a:pt x="66825" y="234378"/>
                  <a:pt x="66825" y="233387"/>
                </a:cubicBezTo>
                <a:cubicBezTo>
                  <a:pt x="66825" y="232254"/>
                  <a:pt x="67676" y="231404"/>
                  <a:pt x="68669" y="231404"/>
                </a:cubicBezTo>
                <a:lnTo>
                  <a:pt x="155457" y="231404"/>
                </a:lnTo>
                <a:lnTo>
                  <a:pt x="155457" y="65310"/>
                </a:lnTo>
                <a:lnTo>
                  <a:pt x="68669" y="65310"/>
                </a:lnTo>
                <a:cubicBezTo>
                  <a:pt x="67676" y="65310"/>
                  <a:pt x="66825" y="64461"/>
                  <a:pt x="66825" y="63469"/>
                </a:cubicBezTo>
                <a:cubicBezTo>
                  <a:pt x="66825" y="62337"/>
                  <a:pt x="67676" y="61487"/>
                  <a:pt x="68669" y="61487"/>
                </a:cubicBezTo>
                <a:lnTo>
                  <a:pt x="155457" y="61487"/>
                </a:lnTo>
                <a:lnTo>
                  <a:pt x="155457" y="34442"/>
                </a:lnTo>
                <a:cubicBezTo>
                  <a:pt x="155457" y="33451"/>
                  <a:pt x="156308" y="32601"/>
                  <a:pt x="157300" y="32601"/>
                </a:cubicBezTo>
                <a:close/>
                <a:moveTo>
                  <a:pt x="9502" y="0"/>
                </a:moveTo>
                <a:lnTo>
                  <a:pt x="18863" y="0"/>
                </a:lnTo>
                <a:cubicBezTo>
                  <a:pt x="24111" y="0"/>
                  <a:pt x="28365" y="4107"/>
                  <a:pt x="28365" y="9346"/>
                </a:cubicBezTo>
                <a:lnTo>
                  <a:pt x="28365" y="535002"/>
                </a:lnTo>
                <a:lnTo>
                  <a:pt x="594114" y="535002"/>
                </a:lnTo>
                <a:cubicBezTo>
                  <a:pt x="599361" y="535002"/>
                  <a:pt x="603616" y="539250"/>
                  <a:pt x="603616" y="544490"/>
                </a:cubicBezTo>
                <a:lnTo>
                  <a:pt x="603616" y="553978"/>
                </a:lnTo>
                <a:cubicBezTo>
                  <a:pt x="603616" y="559217"/>
                  <a:pt x="599361" y="563324"/>
                  <a:pt x="594114" y="563324"/>
                </a:cubicBezTo>
                <a:lnTo>
                  <a:pt x="9502" y="563324"/>
                </a:lnTo>
                <a:cubicBezTo>
                  <a:pt x="4255" y="563324"/>
                  <a:pt x="0" y="559217"/>
                  <a:pt x="0" y="553978"/>
                </a:cubicBezTo>
                <a:lnTo>
                  <a:pt x="0" y="9346"/>
                </a:lnTo>
                <a:cubicBezTo>
                  <a:pt x="0" y="4107"/>
                  <a:pt x="4255" y="0"/>
                  <a:pt x="9502" y="0"/>
                </a:cubicBezTo>
                <a:close/>
              </a:path>
            </a:pathLst>
          </a:custGeom>
          <a:solidFill>
            <a:srgbClr val="004EA2"/>
          </a:solidFill>
          <a:ln>
            <a:noFill/>
          </a:ln>
        </p:spPr>
      </p:sp>
      <p:grpSp>
        <p:nvGrpSpPr>
          <p:cNvPr id="32" name="组合 31"/>
          <p:cNvGrpSpPr/>
          <p:nvPr/>
        </p:nvGrpSpPr>
        <p:grpSpPr>
          <a:xfrm>
            <a:off x="3305259" y="2779547"/>
            <a:ext cx="4795854" cy="1070464"/>
            <a:chOff x="2518836" y="2619628"/>
            <a:chExt cx="3860888" cy="861774"/>
          </a:xfrm>
        </p:grpSpPr>
        <p:sp>
          <p:nvSpPr>
            <p:cNvPr id="10" name="矩形 9"/>
            <p:cNvSpPr/>
            <p:nvPr/>
          </p:nvSpPr>
          <p:spPr>
            <a:xfrm>
              <a:off x="2653766" y="2619628"/>
              <a:ext cx="3725958" cy="861774"/>
            </a:xfrm>
            <a:prstGeom prst="rect">
              <a:avLst/>
            </a:prstGeom>
            <a:solidFill>
              <a:schemeClr val="accent5">
                <a:lumMod val="20000"/>
                <a:lumOff val="80000"/>
              </a:schemeClr>
            </a:solidFill>
            <a:ln w="28575">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8836" y="2641296"/>
              <a:ext cx="3736175" cy="817657"/>
            </a:xfrm>
            <a:prstGeom prst="rect">
              <a:avLst/>
            </a:prstGeom>
            <a:noFill/>
          </p:spPr>
          <p:txBody>
            <a:bodyPr wrap="square">
              <a:spAutoFit/>
            </a:bodyPr>
            <a:lstStyle/>
            <a:p>
              <a:pPr algn="ctr"/>
              <a:r>
                <a:rPr lang="zh-CN" altLang="en-US" sz="5800" dirty="0">
                  <a:solidFill>
                    <a:srgbClr val="004EA2"/>
                  </a:solidFill>
                  <a:latin typeface="思源黑体 CN Bold" panose="020B0800000000000000" pitchFamily="34" charset="-122"/>
                  <a:ea typeface="思源黑体 CN Bold" panose="020B0800000000000000" pitchFamily="34" charset="-122"/>
                </a:rPr>
                <a:t>统计学导论</a:t>
              </a:r>
              <a:r>
                <a:rPr lang="en-US" altLang="zh-CN" sz="5800" dirty="0">
                  <a:solidFill>
                    <a:srgbClr val="004EA2"/>
                  </a:solidFill>
                  <a:latin typeface="思源黑体 CN Bold" panose="020B0800000000000000" pitchFamily="34" charset="-122"/>
                  <a:ea typeface="思源黑体 CN Bold" panose="020B0800000000000000" pitchFamily="34" charset="-122"/>
                </a:rPr>
                <a:t>B</a:t>
              </a:r>
              <a:endParaRPr sz="5800" dirty="0">
                <a:solidFill>
                  <a:srgbClr val="004EA2"/>
                </a:solidFill>
                <a:latin typeface="思源黑体 CN Bold" panose="020B0800000000000000" pitchFamily="34" charset="-122"/>
                <a:ea typeface="思源黑体 CN Bold" panose="020B0800000000000000" pitchFamily="34" charset="-122"/>
              </a:endParaRPr>
            </a:p>
          </p:txBody>
        </p:sp>
      </p:grpSp>
      <p:grpSp>
        <p:nvGrpSpPr>
          <p:cNvPr id="42" name="组合 41"/>
          <p:cNvGrpSpPr/>
          <p:nvPr/>
        </p:nvGrpSpPr>
        <p:grpSpPr>
          <a:xfrm>
            <a:off x="1933732" y="4661115"/>
            <a:ext cx="8664314" cy="864104"/>
            <a:chOff x="1217517" y="3408335"/>
            <a:chExt cx="7916984" cy="864104"/>
          </a:xfrm>
        </p:grpSpPr>
        <p:sp>
          <p:nvSpPr>
            <p:cNvPr id="2" name="文本框 1"/>
            <p:cNvSpPr txBox="1"/>
            <p:nvPr/>
          </p:nvSpPr>
          <p:spPr>
            <a:xfrm>
              <a:off x="3986817" y="3903107"/>
              <a:ext cx="65" cy="369332"/>
            </a:xfrm>
            <a:prstGeom prst="rect">
              <a:avLst/>
            </a:prstGeom>
            <a:noFill/>
          </p:spPr>
          <p:txBody>
            <a:bodyPr wrap="none" lIns="0" tIns="0" rIns="0" bIns="0" rtlCol="0">
              <a:spAutoFit/>
            </a:bodyPr>
            <a:lstStyle/>
            <a:p>
              <a:endParaRPr lang="zh-CN" altLang="en-US" sz="2400" dirty="0"/>
            </a:p>
          </p:txBody>
        </p:sp>
        <p:sp>
          <p:nvSpPr>
            <p:cNvPr id="9" name="矩形 8"/>
            <p:cNvSpPr/>
            <p:nvPr/>
          </p:nvSpPr>
          <p:spPr>
            <a:xfrm>
              <a:off x="1217517" y="3408335"/>
              <a:ext cx="7916984" cy="830997"/>
            </a:xfrm>
            <a:prstGeom prst="rect">
              <a:avLst/>
            </a:prstGeom>
          </p:spPr>
          <p:txBody>
            <a:bodyPr wrap="square">
              <a:spAutoFit/>
            </a:bodyPr>
            <a:lstStyle/>
            <a:p>
              <a:pPr algn="ctr"/>
              <a:r>
                <a:rPr lang="zh-CN" altLang="en-US" sz="2400" dirty="0" smtClean="0">
                  <a:latin typeface="+mj-ea"/>
                </a:rPr>
                <a:t>主讲：北京师范大学珠海分校</a:t>
              </a:r>
              <a:r>
                <a:rPr lang="en-US" altLang="zh-CN" sz="2400" dirty="0" smtClean="0">
                  <a:latin typeface="+mj-ea"/>
                </a:rPr>
                <a:t>/</a:t>
              </a:r>
              <a:r>
                <a:rPr lang="zh-CN" altLang="en-US" sz="2400" dirty="0" smtClean="0">
                  <a:latin typeface="+mj-ea"/>
                </a:rPr>
                <a:t>应用数学学院统计系  杜心灵</a:t>
              </a:r>
              <a:endParaRPr lang="en-US" altLang="zh-CN" sz="2400" dirty="0">
                <a:latin typeface="+mj-ea"/>
              </a:endParaRPr>
            </a:p>
          </p:txBody>
        </p:sp>
        <p:cxnSp>
          <p:nvCxnSpPr>
            <p:cNvPr id="40" name="直接连接符 39"/>
            <p:cNvCxnSpPr/>
            <p:nvPr/>
          </p:nvCxnSpPr>
          <p:spPr>
            <a:xfrm flipV="1">
              <a:off x="1518409" y="3903107"/>
              <a:ext cx="7315200" cy="26119"/>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38137" y="133497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nalytics_156370"/>
          <p:cNvSpPr>
            <a:spLocks noChangeAspect="1"/>
          </p:cNvSpPr>
          <p:nvPr/>
        </p:nvSpPr>
        <p:spPr bwMode="auto">
          <a:xfrm>
            <a:off x="2102839" y="127452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6" name="矩形 5"/>
          <p:cNvSpPr/>
          <p:nvPr/>
        </p:nvSpPr>
        <p:spPr>
          <a:xfrm>
            <a:off x="2025865" y="1756924"/>
            <a:ext cx="5890583"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平时成绩：</a:t>
            </a:r>
            <a:r>
              <a:rPr lang="en-US" altLang="zh-CN" sz="2800" dirty="0">
                <a:solidFill>
                  <a:prstClr val="black"/>
                </a:solidFill>
                <a:latin typeface="思源黑体 CN Normal" panose="020B0400000000000000" pitchFamily="34" charset="-122"/>
                <a:ea typeface="思源黑体 CN Normal" panose="020B0400000000000000" pitchFamily="34" charset="-122"/>
              </a:rPr>
              <a:t>50%</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sp>
        <p:nvSpPr>
          <p:cNvPr id="7" name="椭圆 6"/>
          <p:cNvSpPr/>
          <p:nvPr/>
        </p:nvSpPr>
        <p:spPr>
          <a:xfrm>
            <a:off x="1638137" y="3093692"/>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nalytics_156370"/>
          <p:cNvSpPr>
            <a:spLocks noChangeAspect="1"/>
          </p:cNvSpPr>
          <p:nvPr/>
        </p:nvSpPr>
        <p:spPr bwMode="auto">
          <a:xfrm>
            <a:off x="2102839" y="3033245"/>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9" name="矩形 8"/>
          <p:cNvSpPr/>
          <p:nvPr/>
        </p:nvSpPr>
        <p:spPr>
          <a:xfrm>
            <a:off x="2025866" y="3515647"/>
            <a:ext cx="5314828"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期末笔试：</a:t>
            </a:r>
            <a:r>
              <a:rPr lang="en-US" altLang="zh-CN" sz="2800" dirty="0">
                <a:solidFill>
                  <a:prstClr val="black"/>
                </a:solidFill>
                <a:latin typeface="思源黑体 CN Normal" panose="020B0400000000000000" pitchFamily="34" charset="-122"/>
                <a:ea typeface="思源黑体 CN Normal" panose="020B0400000000000000" pitchFamily="34" charset="-122"/>
              </a:rPr>
              <a:t>50%</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sp>
        <p:nvSpPr>
          <p:cNvPr id="10" name="椭圆 9"/>
          <p:cNvSpPr/>
          <p:nvPr/>
        </p:nvSpPr>
        <p:spPr>
          <a:xfrm>
            <a:off x="1525404" y="467039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nalytics_156370"/>
          <p:cNvSpPr>
            <a:spLocks noChangeAspect="1"/>
          </p:cNvSpPr>
          <p:nvPr/>
        </p:nvSpPr>
        <p:spPr bwMode="auto">
          <a:xfrm>
            <a:off x="1990106" y="460994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12" name="矩形 11"/>
          <p:cNvSpPr/>
          <p:nvPr/>
        </p:nvSpPr>
        <p:spPr>
          <a:xfrm>
            <a:off x="1913133" y="5092344"/>
            <a:ext cx="7794538"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上课提问：每次加</a:t>
            </a:r>
            <a:r>
              <a:rPr lang="en-US" altLang="zh-CN" sz="2800" dirty="0">
                <a:solidFill>
                  <a:prstClr val="black"/>
                </a:solidFill>
                <a:latin typeface="思源黑体 CN Normal" panose="020B0400000000000000" pitchFamily="34" charset="-122"/>
                <a:ea typeface="思源黑体 CN Normal" panose="020B0400000000000000" pitchFamily="34" charset="-122"/>
              </a:rPr>
              <a:t>2</a:t>
            </a:r>
            <a:r>
              <a:rPr lang="zh-CN" altLang="en-US" sz="2800" dirty="0">
                <a:solidFill>
                  <a:prstClr val="black"/>
                </a:solidFill>
                <a:latin typeface="思源黑体 CN Normal" panose="020B0400000000000000" pitchFamily="34" charset="-122"/>
                <a:ea typeface="思源黑体 CN Normal" panose="020B0400000000000000" pitchFamily="34" charset="-122"/>
              </a:rPr>
              <a:t>分，加到平时成绩满分为止</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cxnSp>
        <p:nvCxnSpPr>
          <p:cNvPr id="13" name="直接连接符 12"/>
          <p:cNvCxnSpPr/>
          <p:nvPr/>
        </p:nvCxnSpPr>
        <p:spPr>
          <a:xfrm flipV="1">
            <a:off x="2035158" y="1182412"/>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30"/>
          <p:cNvSpPr txBox="1"/>
          <p:nvPr/>
        </p:nvSpPr>
        <p:spPr>
          <a:xfrm>
            <a:off x="3543948" y="470992"/>
            <a:ext cx="4535339" cy="492443"/>
          </a:xfrm>
          <a:prstGeom prst="rect">
            <a:avLst/>
          </a:prstGeom>
          <a:noFill/>
        </p:spPr>
        <p:txBody>
          <a:bodyPr wrap="square" lIns="0" tIns="0" rIns="0" bIns="0" rtlCol="0">
            <a:spAutoFit/>
          </a:bodyPr>
          <a:lstStyle/>
          <a:p>
            <a:pPr lvl="0" algn="ctr">
              <a:defRPr/>
            </a:pPr>
            <a:r>
              <a:rPr lang="zh-CN" altLang="en-US" sz="3200" dirty="0">
                <a:latin typeface="+mj-lt"/>
                <a:ea typeface="思源黑体 CN Bold" panose="020B0800000000000000" pitchFamily="34" charset="-122"/>
              </a:rPr>
              <a:t>考核方式</a:t>
            </a:r>
            <a:endParaRPr lang="zh-CN" altLang="en-US" sz="3200" dirty="0">
              <a:latin typeface="+mj-lt"/>
              <a:ea typeface="思源黑体 CN Bold" panose="020B08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5"/>
          <p:cNvSpPr>
            <a:spLocks noChangeArrowheads="1" noChangeShapeType="1" noTextEdit="1"/>
          </p:cNvSpPr>
          <p:nvPr/>
        </p:nvSpPr>
        <p:spPr bwMode="auto">
          <a:xfrm>
            <a:off x="2215346" y="1750317"/>
            <a:ext cx="7315200" cy="1873250"/>
          </a:xfrm>
          <a:prstGeom prst="rect">
            <a:avLst/>
          </a:prstGeom>
        </p:spPr>
        <p:txBody>
          <a:bodyPr wrap="none" fromWordArt="1">
            <a:prstTxWarp prst="textPlain">
              <a:avLst>
                <a:gd name="adj" fmla="val 49394"/>
              </a:avLst>
            </a:prstTxWarp>
          </a:bodyPr>
          <a:lstStyle/>
          <a:p>
            <a:pPr algn="ctr" eaLnBrk="0" fontAlgn="base" hangingPunct="0">
              <a:spcBef>
                <a:spcPct val="0"/>
              </a:spcBef>
              <a:spcAft>
                <a:spcPct val="0"/>
              </a:spcAft>
            </a:pPr>
            <a:r>
              <a:rPr lang="zh-CN" altLang="en-US" sz="3600" b="1" kern="10" dirty="0">
                <a:ln w="19050">
                  <a:solidFill>
                    <a:srgbClr val="99CCFF"/>
                  </a:solidFill>
                  <a:round/>
                </a:ln>
                <a:effectLst>
                  <a:outerShdw dist="35921" dir="2700000" algn="ctr" rotWithShape="0">
                    <a:srgbClr val="990000"/>
                  </a:outerShdw>
                </a:effectLst>
                <a:latin typeface="宋体" panose="02010600030101010101" pitchFamily="2" charset="-122"/>
                <a:ea typeface="宋体" panose="02010600030101010101" pitchFamily="2" charset="-122"/>
              </a:rPr>
              <a:t>求学问，需学问，</a:t>
            </a:r>
            <a:endParaRPr lang="zh-CN" altLang="en-US" sz="3600" b="1" kern="10" dirty="0">
              <a:ln w="19050">
                <a:solidFill>
                  <a:srgbClr val="99CCFF"/>
                </a:solidFill>
                <a:round/>
              </a:ln>
              <a:effectLst>
                <a:outerShdw dist="35921" dir="2700000" algn="ctr" rotWithShape="0">
                  <a:srgbClr val="990000"/>
                </a:outerShdw>
              </a:effectLst>
              <a:latin typeface="宋体" panose="02010600030101010101" pitchFamily="2" charset="-122"/>
              <a:ea typeface="宋体" panose="02010600030101010101" pitchFamily="2" charset="-122"/>
            </a:endParaRPr>
          </a:p>
          <a:p>
            <a:pPr algn="ctr" eaLnBrk="0" fontAlgn="base" hangingPunct="0">
              <a:spcBef>
                <a:spcPct val="0"/>
              </a:spcBef>
              <a:spcAft>
                <a:spcPct val="0"/>
              </a:spcAft>
            </a:pPr>
            <a:r>
              <a:rPr lang="zh-CN" altLang="en-US" sz="3600" b="1" kern="10" dirty="0">
                <a:ln w="19050">
                  <a:solidFill>
                    <a:srgbClr val="99CCFF"/>
                  </a:solidFill>
                  <a:round/>
                </a:ln>
                <a:effectLst>
                  <a:outerShdw dist="35921" dir="2700000" algn="ctr" rotWithShape="0">
                    <a:srgbClr val="990000"/>
                  </a:outerShdw>
                </a:effectLst>
                <a:latin typeface="宋体" panose="02010600030101010101" pitchFamily="2" charset="-122"/>
                <a:ea typeface="宋体" panose="02010600030101010101" pitchFamily="2" charset="-122"/>
              </a:rPr>
              <a:t>只学答，非学问。</a:t>
            </a:r>
            <a:endParaRPr lang="zh-CN" altLang="en-US" sz="3600" b="1" kern="10" dirty="0">
              <a:ln w="19050">
                <a:solidFill>
                  <a:srgbClr val="99CCFF"/>
                </a:solidFill>
                <a:round/>
              </a:ln>
              <a:effectLst>
                <a:outerShdw dist="35921" dir="2700000" algn="ctr" rotWithShape="0">
                  <a:srgbClr val="990000"/>
                </a:outerShdw>
              </a:effectLst>
              <a:latin typeface="宋体" panose="02010600030101010101" pitchFamily="2" charset="-122"/>
              <a:ea typeface="宋体" panose="02010600030101010101" pitchFamily="2" charset="-122"/>
            </a:endParaRPr>
          </a:p>
        </p:txBody>
      </p:sp>
      <p:sp>
        <p:nvSpPr>
          <p:cNvPr id="3" name="Text Box 6"/>
          <p:cNvSpPr txBox="1">
            <a:spLocks noChangeArrowheads="1"/>
          </p:cNvSpPr>
          <p:nvPr/>
        </p:nvSpPr>
        <p:spPr bwMode="auto">
          <a:xfrm>
            <a:off x="6247596" y="4631629"/>
            <a:ext cx="3168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buFontTx/>
              <a:buNone/>
            </a:pPr>
            <a:r>
              <a:rPr lang="en-US" altLang="zh-CN">
                <a:solidFill>
                  <a:srgbClr val="000000"/>
                </a:solidFill>
                <a:latin typeface="微软雅黑" panose="020B0503020204020204" charset="-122"/>
                <a:ea typeface="微软雅黑" panose="020B0503020204020204" charset="-122"/>
              </a:rPr>
              <a:t>——  </a:t>
            </a:r>
            <a:r>
              <a:rPr lang="zh-CN" altLang="en-US">
                <a:solidFill>
                  <a:srgbClr val="000000"/>
                </a:solidFill>
                <a:latin typeface="微软雅黑" panose="020B0503020204020204" charset="-122"/>
                <a:ea typeface="微软雅黑" panose="020B0503020204020204" charset="-122"/>
              </a:rPr>
              <a:t>李政道</a:t>
            </a:r>
            <a:endParaRPr lang="zh-CN" altLang="en-US">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908039" y="3888745"/>
            <a:ext cx="8001056" cy="2000264"/>
          </a:xfrm>
          <a:prstGeom prst="rect">
            <a:avLst/>
          </a:prstGeom>
          <a:noFill/>
          <a:ln w="9525">
            <a:noFill/>
            <a:miter lim="800000"/>
          </a:ln>
        </p:spPr>
        <p:txBody>
          <a:bodyPr/>
          <a:lstStyle/>
          <a:p>
            <a:pPr marL="342900" indent="-342900" eaLnBrk="0" hangingPunct="0">
              <a:spcBef>
                <a:spcPct val="20000"/>
              </a:spcBef>
              <a:buClr>
                <a:srgbClr val="1F497D"/>
              </a:buClr>
              <a:buFontTx/>
              <a:buChar char="•"/>
            </a:pPr>
            <a:r>
              <a:rPr lang="zh-CN" altLang="en-US" sz="3200" b="1" dirty="0">
                <a:solidFill>
                  <a:prstClr val="black"/>
                </a:solidFill>
                <a:latin typeface="隶书" panose="02010509060101010101" pitchFamily="49" charset="-122"/>
                <a:ea typeface="隶书" panose="02010509060101010101" pitchFamily="49" charset="-122"/>
              </a:rPr>
              <a:t>在终极的分析中，一切知识都是历史</a:t>
            </a:r>
            <a:endParaRPr lang="zh-CN" altLang="en-US" sz="3200" b="1" dirty="0">
              <a:solidFill>
                <a:prstClr val="black"/>
              </a:solidFill>
              <a:latin typeface="隶书" panose="02010509060101010101" pitchFamily="49" charset="-122"/>
              <a:ea typeface="隶书" panose="02010509060101010101" pitchFamily="49" charset="-122"/>
            </a:endParaRPr>
          </a:p>
          <a:p>
            <a:pPr marL="342900" indent="-342900" eaLnBrk="0" hangingPunct="0">
              <a:spcBef>
                <a:spcPct val="20000"/>
              </a:spcBef>
              <a:buClr>
                <a:srgbClr val="1F497D"/>
              </a:buClr>
              <a:buFontTx/>
              <a:buChar char="•"/>
            </a:pPr>
            <a:r>
              <a:rPr lang="zh-CN" altLang="en-US" sz="3200" b="1" dirty="0">
                <a:solidFill>
                  <a:prstClr val="black"/>
                </a:solidFill>
                <a:latin typeface="隶书" panose="02010509060101010101" pitchFamily="49" charset="-122"/>
                <a:ea typeface="隶书" panose="02010509060101010101" pitchFamily="49" charset="-122"/>
              </a:rPr>
              <a:t>在抽象的意义下，一切科学都是数学</a:t>
            </a:r>
            <a:endParaRPr lang="zh-CN" altLang="en-US" sz="3200" b="1" dirty="0">
              <a:solidFill>
                <a:prstClr val="black"/>
              </a:solidFill>
              <a:latin typeface="隶书" panose="02010509060101010101" pitchFamily="49" charset="-122"/>
              <a:ea typeface="隶书" panose="02010509060101010101" pitchFamily="49" charset="-122"/>
            </a:endParaRPr>
          </a:p>
          <a:p>
            <a:pPr marL="342900" indent="-342900" eaLnBrk="0" hangingPunct="0">
              <a:spcBef>
                <a:spcPct val="20000"/>
              </a:spcBef>
              <a:buClr>
                <a:srgbClr val="1F497D"/>
              </a:buClr>
              <a:buFontTx/>
              <a:buChar char="•"/>
            </a:pPr>
            <a:r>
              <a:rPr lang="zh-CN" altLang="en-US" sz="3200" b="1" dirty="0">
                <a:solidFill>
                  <a:prstClr val="black"/>
                </a:solidFill>
                <a:latin typeface="隶书" panose="02010509060101010101" pitchFamily="49" charset="-122"/>
                <a:ea typeface="隶书" panose="02010509060101010101" pitchFamily="49" charset="-122"/>
              </a:rPr>
              <a:t>在理性的基础上，所有的判断都是统计学 </a:t>
            </a:r>
            <a:endParaRPr lang="zh-CN" altLang="en-US" sz="3200" b="1" dirty="0">
              <a:solidFill>
                <a:prstClr val="black"/>
              </a:solidFill>
              <a:latin typeface="隶书" panose="02010509060101010101" pitchFamily="49" charset="-122"/>
              <a:ea typeface="隶书" panose="02010509060101010101" pitchFamily="49" charset="-122"/>
            </a:endParaRPr>
          </a:p>
          <a:p>
            <a:pPr marL="342900" indent="-342900" eaLnBrk="0" hangingPunct="0">
              <a:spcBef>
                <a:spcPct val="20000"/>
              </a:spcBef>
              <a:buClr>
                <a:srgbClr val="1F497D"/>
              </a:buClr>
            </a:pPr>
            <a:r>
              <a:rPr lang="zh-CN" altLang="en-US" sz="3200" b="1" dirty="0">
                <a:solidFill>
                  <a:prstClr val="black"/>
                </a:solidFill>
                <a:latin typeface="隶书" panose="02010509060101010101" pitchFamily="49" charset="-122"/>
                <a:ea typeface="隶书" panose="02010509060101010101" pitchFamily="49" charset="-122"/>
              </a:rPr>
              <a:t>                  </a:t>
            </a:r>
            <a:endParaRPr lang="zh-CN" altLang="en-US" sz="3200" b="1" dirty="0">
              <a:solidFill>
                <a:prstClr val="black"/>
              </a:solidFill>
              <a:latin typeface="隶书" panose="02010509060101010101" pitchFamily="49" charset="-122"/>
              <a:ea typeface="隶书" panose="02010509060101010101" pitchFamily="49" charset="-122"/>
            </a:endParaRPr>
          </a:p>
        </p:txBody>
      </p:sp>
      <p:pic>
        <p:nvPicPr>
          <p:cNvPr id="3" name="Picture 2" descr="http://s13.sinaimg.cn/middle/8e14fa78xc7c2dacf94fc&amp;690"/>
          <p:cNvPicPr>
            <a:picLocks noChangeAspect="1" noChangeArrowheads="1"/>
          </p:cNvPicPr>
          <p:nvPr/>
        </p:nvPicPr>
        <p:blipFill>
          <a:blip r:embed="rId1"/>
          <a:srcRect/>
          <a:stretch>
            <a:fillRect/>
          </a:stretch>
        </p:blipFill>
        <p:spPr bwMode="auto">
          <a:xfrm>
            <a:off x="2282905" y="1118109"/>
            <a:ext cx="2500330" cy="2770636"/>
          </a:xfrm>
          <a:prstGeom prst="rect">
            <a:avLst/>
          </a:prstGeom>
          <a:noFill/>
        </p:spPr>
      </p:pic>
      <p:sp>
        <p:nvSpPr>
          <p:cNvPr id="4" name="TextBox 4"/>
          <p:cNvSpPr txBox="1"/>
          <p:nvPr/>
        </p:nvSpPr>
        <p:spPr>
          <a:xfrm>
            <a:off x="5211863" y="2261117"/>
            <a:ext cx="3643338" cy="584775"/>
          </a:xfrm>
          <a:prstGeom prst="rect">
            <a:avLst/>
          </a:prstGeom>
          <a:noFill/>
        </p:spPr>
        <p:txBody>
          <a:bodyPr wrap="square" rtlCol="0">
            <a:spAutoFit/>
          </a:bodyPr>
          <a:lstStyle/>
          <a:p>
            <a:r>
              <a:rPr lang="zh-CN" altLang="en-US" sz="3200" b="1" dirty="0">
                <a:solidFill>
                  <a:prstClr val="black"/>
                </a:solidFill>
                <a:latin typeface="隶书" panose="02010509060101010101" pitchFamily="49" charset="-122"/>
                <a:ea typeface="隶书" panose="02010509060101010101" pitchFamily="49" charset="-122"/>
              </a:rPr>
              <a:t>（美国） </a:t>
            </a:r>
            <a:r>
              <a:rPr lang="en-US" altLang="zh-CN" sz="3200" b="1" dirty="0" err="1">
                <a:solidFill>
                  <a:prstClr val="black"/>
                </a:solidFill>
                <a:latin typeface="隶书" panose="02010509060101010101" pitchFamily="49" charset="-122"/>
                <a:ea typeface="隶书" panose="02010509060101010101" pitchFamily="49" charset="-122"/>
              </a:rPr>
              <a:t>C.R.Rao</a:t>
            </a:r>
            <a:endParaRPr lang="zh-CN" altLang="en-US" sz="3200" dirty="0">
              <a:solidFill>
                <a:prstClr val="black"/>
              </a:solidFill>
              <a:latin typeface="Calibri" panose="020F0502020204030204"/>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033299" y="1928802"/>
            <a:ext cx="7786742" cy="3000396"/>
          </a:xfrm>
          <a:prstGeom prst="rect">
            <a:avLst/>
          </a:prstGeom>
          <a:noFill/>
          <a:ln w="9525">
            <a:noFill/>
            <a:miter lim="800000"/>
          </a:ln>
        </p:spPr>
        <p:txBody>
          <a:bodyPr/>
          <a:lstStyle/>
          <a:p>
            <a:pPr marL="342900" indent="-342900" algn="l" eaLnBrk="0" hangingPunct="0">
              <a:spcBef>
                <a:spcPct val="20000"/>
              </a:spcBef>
              <a:buClr>
                <a:schemeClr val="tx2"/>
              </a:buClr>
              <a:buFontTx/>
              <a:buChar char="•"/>
            </a:pPr>
            <a:r>
              <a:rPr lang="zh-CN" altLang="en-US" sz="3200" b="1" dirty="0">
                <a:latin typeface="隶书" panose="02010509060101010101" pitchFamily="49" charset="-122"/>
                <a:ea typeface="隶书" panose="02010509060101010101" pitchFamily="49" charset="-122"/>
              </a:rPr>
              <a:t>所有模型都是错的，但有些模型却是有用的。</a:t>
            </a:r>
            <a:endParaRPr lang="en-US" altLang="zh-CN" sz="3200" b="1" dirty="0">
              <a:latin typeface="隶书" panose="02010509060101010101" pitchFamily="49" charset="-122"/>
              <a:ea typeface="隶书" panose="02010509060101010101" pitchFamily="49" charset="-122"/>
            </a:endParaRPr>
          </a:p>
          <a:p>
            <a:pPr marL="342900" indent="-342900" algn="l" eaLnBrk="0" hangingPunct="0">
              <a:spcBef>
                <a:spcPct val="20000"/>
              </a:spcBef>
              <a:buClr>
                <a:schemeClr val="tx2"/>
              </a:buClr>
              <a:buFontTx/>
              <a:buChar char="•"/>
            </a:pPr>
            <a:r>
              <a:rPr lang="en-US" sz="3200" dirty="0"/>
              <a:t>All models are wrong, but some are useful.</a:t>
            </a:r>
            <a:endParaRPr lang="en-US" sz="3200" dirty="0"/>
          </a:p>
          <a:p>
            <a:pPr marL="342900" indent="-342900" eaLnBrk="0" hangingPunct="0">
              <a:spcBef>
                <a:spcPct val="20000"/>
              </a:spcBef>
              <a:buClr>
                <a:schemeClr val="tx2"/>
              </a:buClr>
            </a:pPr>
            <a:r>
              <a:rPr lang="en-US" sz="3200" dirty="0"/>
              <a:t>------George Box</a:t>
            </a:r>
            <a:endParaRPr lang="en-US" sz="3200" dirty="0"/>
          </a:p>
          <a:p>
            <a:pPr marL="342900" indent="-342900" algn="l" eaLnBrk="0" hangingPunct="0">
              <a:spcBef>
                <a:spcPct val="20000"/>
              </a:spcBef>
              <a:buClr>
                <a:schemeClr val="tx2"/>
              </a:buClr>
            </a:pPr>
            <a:endParaRPr lang="en-US" sz="3200" dirty="0"/>
          </a:p>
          <a:p>
            <a:pPr marL="342900" indent="-342900" algn="l" eaLnBrk="0" hangingPunct="0">
              <a:spcBef>
                <a:spcPct val="20000"/>
              </a:spcBef>
              <a:buClr>
                <a:schemeClr val="tx2"/>
              </a:buClr>
              <a:buFontTx/>
              <a:buChar char="•"/>
            </a:pPr>
            <a:endParaRPr lang="zh-CN" altLang="en-US" sz="3200" b="1" dirty="0">
              <a:latin typeface="隶书" panose="02010509060101010101" pitchFamily="49" charset="-122"/>
              <a:ea typeface="隶书" panose="020105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0551" y="1621465"/>
            <a:ext cx="7999957" cy="4458849"/>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t> 统计学家如何根据比较写作风格等推断出红楼梦从哪一段开始就不是曹雪芹的手笔了呢？</a:t>
            </a:r>
            <a:endParaRPr lang="en-US" altLang="zh-CN" sz="2400" dirty="0"/>
          </a:p>
          <a:p>
            <a:pPr marL="342900" indent="-342900">
              <a:lnSpc>
                <a:spcPct val="150000"/>
              </a:lnSpc>
              <a:buFont typeface="Wingdings" panose="05000000000000000000" pitchFamily="2" charset="2"/>
              <a:buChar char="l"/>
            </a:pPr>
            <a:r>
              <a:rPr lang="en-US" altLang="zh-CN" sz="2400" dirty="0"/>
              <a:t> </a:t>
            </a:r>
            <a:r>
              <a:rPr lang="zh-CN" altLang="en-US" sz="2400" dirty="0"/>
              <a:t>计算机键盘的字母排列是如何设计的？为什么没有按字母次序？</a:t>
            </a:r>
            <a:endParaRPr lang="en-US" altLang="zh-CN" sz="2400" dirty="0"/>
          </a:p>
          <a:p>
            <a:pPr marL="342900" indent="-342900">
              <a:lnSpc>
                <a:spcPct val="150000"/>
              </a:lnSpc>
              <a:buFont typeface="Wingdings" panose="05000000000000000000" pitchFamily="2" charset="2"/>
              <a:buChar char="l"/>
            </a:pPr>
            <a:r>
              <a:rPr lang="zh-CN" altLang="en-US" sz="2400" dirty="0"/>
              <a:t> 如何判断一个人掌握了哪些知识点，技能等？</a:t>
            </a:r>
            <a:endParaRPr lang="en-US" altLang="zh-CN" sz="2400" dirty="0"/>
          </a:p>
          <a:p>
            <a:pPr marL="342900" indent="-342900">
              <a:lnSpc>
                <a:spcPct val="150000"/>
              </a:lnSpc>
              <a:buFont typeface="Wingdings" panose="05000000000000000000" pitchFamily="2" charset="2"/>
              <a:buChar char="l"/>
            </a:pPr>
            <a:r>
              <a:rPr lang="zh-CN" altLang="en-US" sz="2400" dirty="0"/>
              <a:t> 大学排名、富豪排名榜、班级同学排名都是一个非常敏感的问题。不同的机构得出不同的结果；各自都说自己是客观、公正和有道理的。如何理解不同结果？</a:t>
            </a:r>
            <a:endParaRPr lang="en-US" altLang="zh-CN" sz="2400" dirty="0"/>
          </a:p>
        </p:txBody>
      </p:sp>
      <p:sp>
        <p:nvSpPr>
          <p:cNvPr id="3" name="TextBox 30"/>
          <p:cNvSpPr txBox="1"/>
          <p:nvPr/>
        </p:nvSpPr>
        <p:spPr>
          <a:xfrm>
            <a:off x="3397076" y="1129022"/>
            <a:ext cx="4772738" cy="492443"/>
          </a:xfrm>
          <a:prstGeom prst="rect">
            <a:avLst/>
          </a:prstGeom>
          <a:noFill/>
        </p:spPr>
        <p:txBody>
          <a:bodyPr wrap="square" lIns="0" tIns="0" rIns="0" bIns="0" rtlCol="0">
            <a:spAutoFit/>
          </a:bodyPr>
          <a:lstStyle/>
          <a:p>
            <a:pPr lvl="0" algn="ctr">
              <a:defRPr/>
            </a:pPr>
            <a:r>
              <a:rPr lang="zh-CN" altLang="en-US" sz="3200" dirty="0">
                <a:latin typeface="+mj-lt"/>
                <a:ea typeface="思源黑体 CN Bold" panose="020B0800000000000000" pitchFamily="34" charset="-122"/>
              </a:rPr>
              <a:t>为什么要学习统计学？</a:t>
            </a:r>
            <a:endParaRPr lang="zh-CN" altLang="en-US" sz="3200" dirty="0">
              <a:latin typeface="+mj-lt"/>
              <a:ea typeface="思源黑体 CN Bold" panose="020B0800000000000000"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7016" y="1086338"/>
            <a:ext cx="9550400" cy="5262979"/>
          </a:xfrm>
          <a:prstGeom prst="rect">
            <a:avLst/>
          </a:prstGeom>
          <a:noFill/>
        </p:spPr>
        <p:txBody>
          <a:bodyPr wrap="square" rtlCol="0">
            <a:spAutoFit/>
          </a:bodyPr>
          <a:lstStyle/>
          <a:p>
            <a:pPr algn="ctr"/>
            <a:r>
              <a:rPr lang="zh-CN" altLang="en-US" sz="2800" dirty="0">
                <a:solidFill>
                  <a:srgbClr val="004EA2"/>
                </a:solidFill>
              </a:rPr>
              <a:t>营养餐惠及</a:t>
            </a:r>
            <a:r>
              <a:rPr lang="en-US" altLang="zh-CN" sz="2800" dirty="0">
                <a:solidFill>
                  <a:srgbClr val="004EA2"/>
                </a:solidFill>
              </a:rPr>
              <a:t>3600</a:t>
            </a:r>
            <a:r>
              <a:rPr lang="zh-CN" altLang="en-US" sz="2800" dirty="0">
                <a:solidFill>
                  <a:srgbClr val="004EA2"/>
                </a:solidFill>
              </a:rPr>
              <a:t>万学生</a:t>
            </a:r>
            <a:endParaRPr lang="en-US" altLang="zh-CN" sz="2800" dirty="0">
              <a:solidFill>
                <a:srgbClr val="004EA2"/>
              </a:solidFill>
            </a:endParaRPr>
          </a:p>
          <a:p>
            <a:r>
              <a:rPr lang="zh-CN" altLang="en-US" sz="2800" dirty="0"/>
              <a:t>教育部近日表示，自</a:t>
            </a:r>
            <a:r>
              <a:rPr lang="en-US" altLang="zh-CN" sz="2800" dirty="0"/>
              <a:t>2011</a:t>
            </a:r>
            <a:r>
              <a:rPr lang="zh-CN" altLang="en-US" sz="2800" dirty="0"/>
              <a:t>年实施以来，我国的营养改善计划已覆盖</a:t>
            </a:r>
            <a:r>
              <a:rPr lang="en-US" altLang="zh-CN" sz="2800" dirty="0"/>
              <a:t>13.4</a:t>
            </a:r>
            <a:r>
              <a:rPr lang="zh-CN" altLang="en-US" sz="2800" dirty="0"/>
              <a:t>万所贫困农村地区中小学，惠及逾</a:t>
            </a:r>
            <a:r>
              <a:rPr lang="en-US" altLang="zh-CN" sz="2800" dirty="0"/>
              <a:t>3600</a:t>
            </a:r>
            <a:r>
              <a:rPr lang="zh-CN" altLang="en-US" sz="2800" dirty="0"/>
              <a:t>万学生。营养改善计划最初由教育部会同财政部等</a:t>
            </a:r>
            <a:r>
              <a:rPr lang="en-US" altLang="zh-CN" sz="2800" dirty="0"/>
              <a:t>15</a:t>
            </a:r>
            <a:r>
              <a:rPr lang="zh-CN" altLang="en-US" sz="2800" dirty="0"/>
              <a:t>个部门启动试点，旨在解决农村义务教育学生的营养不良问题。教育部发布的进度报告称，截至目前，共有</a:t>
            </a:r>
            <a:r>
              <a:rPr lang="en-US" altLang="zh-CN" sz="2800" dirty="0"/>
              <a:t>29</a:t>
            </a:r>
            <a:r>
              <a:rPr lang="zh-CN" altLang="en-US" sz="2800" dirty="0"/>
              <a:t>个省</a:t>
            </a:r>
            <a:r>
              <a:rPr lang="en-US" altLang="zh-CN" sz="2800" dirty="0"/>
              <a:t>1590</a:t>
            </a:r>
            <a:r>
              <a:rPr lang="zh-CN" altLang="en-US" sz="2800" dirty="0"/>
              <a:t>个县实施了营养改善计划。</a:t>
            </a:r>
            <a:r>
              <a:rPr lang="zh-CN" altLang="en-US" sz="2800" dirty="0">
                <a:solidFill>
                  <a:srgbClr val="C00000"/>
                </a:solidFill>
              </a:rPr>
              <a:t>中国疾病预防控制中心对试点地区学生进行跟踪监测后发现，</a:t>
            </a:r>
            <a:r>
              <a:rPr lang="zh-CN" altLang="en-US" sz="2800" dirty="0"/>
              <a:t>营养改善计划的受益学生的身高和体重</a:t>
            </a:r>
            <a:r>
              <a:rPr lang="zh-CN" altLang="en-US" sz="2800" u="sng" dirty="0">
                <a:solidFill>
                  <a:srgbClr val="C00000"/>
                </a:solidFill>
              </a:rPr>
              <a:t>均高于</a:t>
            </a:r>
            <a:r>
              <a:rPr lang="zh-CN" altLang="en-US" sz="2800" dirty="0"/>
              <a:t>农村学生平均水平。数据显示，</a:t>
            </a:r>
            <a:r>
              <a:rPr lang="en-US" altLang="zh-CN" sz="2800" dirty="0"/>
              <a:t>2015</a:t>
            </a:r>
            <a:r>
              <a:rPr lang="zh-CN" altLang="en-US" sz="2800" dirty="0"/>
              <a:t>年，男、女学生的平均身高分别比</a:t>
            </a:r>
            <a:r>
              <a:rPr lang="en-US" altLang="zh-CN" sz="2800" dirty="0"/>
              <a:t>2012</a:t>
            </a:r>
            <a:r>
              <a:rPr lang="zh-CN" altLang="en-US" sz="2800" dirty="0"/>
              <a:t>年高</a:t>
            </a:r>
            <a:r>
              <a:rPr lang="en-US" altLang="zh-CN" sz="2800" dirty="0"/>
              <a:t>1.2</a:t>
            </a:r>
            <a:r>
              <a:rPr lang="zh-CN" altLang="en-US" sz="2800" dirty="0"/>
              <a:t>厘米、</a:t>
            </a:r>
            <a:r>
              <a:rPr lang="en-US" altLang="zh-CN" sz="2800" dirty="0"/>
              <a:t>1.4</a:t>
            </a:r>
            <a:r>
              <a:rPr lang="zh-CN" altLang="en-US" sz="2800" dirty="0"/>
              <a:t>厘米，平均体重多</a:t>
            </a:r>
            <a:r>
              <a:rPr lang="en-US" altLang="zh-CN" sz="2800" dirty="0"/>
              <a:t>0.7</a:t>
            </a:r>
            <a:r>
              <a:rPr lang="zh-CN" altLang="en-US" sz="2800" dirty="0"/>
              <a:t>公斤、</a:t>
            </a:r>
            <a:r>
              <a:rPr lang="en-US" altLang="zh-CN" sz="2800" dirty="0"/>
              <a:t>0.8</a:t>
            </a:r>
            <a:r>
              <a:rPr lang="zh-CN" altLang="en-US" sz="2800" dirty="0"/>
              <a:t>公斤。贫血率从</a:t>
            </a:r>
            <a:r>
              <a:rPr lang="en-US" altLang="zh-CN" sz="2800" dirty="0"/>
              <a:t>2012</a:t>
            </a:r>
            <a:r>
              <a:rPr lang="zh-CN" altLang="en-US" sz="2800" dirty="0"/>
              <a:t>年的</a:t>
            </a:r>
            <a:r>
              <a:rPr lang="en-US" altLang="zh-CN" sz="2800" dirty="0"/>
              <a:t>17%</a:t>
            </a:r>
            <a:r>
              <a:rPr lang="zh-CN" altLang="en-US" sz="2800" dirty="0"/>
              <a:t>降至</a:t>
            </a:r>
            <a:r>
              <a:rPr lang="en-US" altLang="zh-CN" sz="2800" dirty="0"/>
              <a:t>2015</a:t>
            </a:r>
            <a:r>
              <a:rPr lang="zh-CN" altLang="en-US" sz="2800" dirty="0"/>
              <a:t>年的</a:t>
            </a:r>
            <a:r>
              <a:rPr lang="en-US" altLang="zh-CN" sz="2800" dirty="0"/>
              <a:t>7.8%</a:t>
            </a:r>
            <a:r>
              <a:rPr lang="zh-CN" altLang="en-US" sz="2800" dirty="0"/>
              <a:t>。</a:t>
            </a:r>
            <a:r>
              <a:rPr lang="en-US" altLang="zh-CN" sz="2800" dirty="0">
                <a:solidFill>
                  <a:srgbClr val="004EA2"/>
                </a:solidFill>
              </a:rPr>
              <a:t>(</a:t>
            </a:r>
            <a:r>
              <a:rPr lang="zh-CN" altLang="en-US" sz="2800" dirty="0">
                <a:solidFill>
                  <a:srgbClr val="004EA2"/>
                </a:solidFill>
              </a:rPr>
              <a:t>人民日报</a:t>
            </a:r>
            <a:r>
              <a:rPr lang="en-US" altLang="zh-CN" sz="2800" dirty="0">
                <a:solidFill>
                  <a:srgbClr val="004EA2"/>
                </a:solidFill>
              </a:rPr>
              <a:t>)</a:t>
            </a:r>
            <a:endParaRPr lang="en-US" altLang="zh-CN" sz="2800" dirty="0">
              <a:solidFill>
                <a:srgbClr val="004EA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4459" y="2218847"/>
            <a:ext cx="9644743" cy="3247620"/>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800" dirty="0"/>
              <a:t> 统计学如何解决问题</a:t>
            </a:r>
            <a:r>
              <a:rPr lang="en-US" altLang="zh-CN" sz="2800" dirty="0"/>
              <a:t>——</a:t>
            </a:r>
            <a:r>
              <a:rPr lang="zh-CN" altLang="en-US" sz="2800" dirty="0"/>
              <a:t>绪论</a:t>
            </a:r>
            <a:endParaRPr lang="en-US" altLang="zh-CN" sz="2800" dirty="0"/>
          </a:p>
          <a:p>
            <a:pPr marL="342900" indent="-342900">
              <a:lnSpc>
                <a:spcPct val="150000"/>
              </a:lnSpc>
              <a:buFont typeface="Wingdings" panose="05000000000000000000" pitchFamily="2" charset="2"/>
              <a:buChar char="l"/>
            </a:pPr>
            <a:r>
              <a:rPr lang="zh-CN" altLang="en-US" sz="2800" dirty="0"/>
              <a:t> 概率论的基础知识</a:t>
            </a:r>
            <a:r>
              <a:rPr lang="en-US" altLang="zh-CN" sz="2800" dirty="0"/>
              <a:t>——</a:t>
            </a:r>
            <a:r>
              <a:rPr lang="zh-CN" altLang="en-US" sz="2800" dirty="0"/>
              <a:t>概率</a:t>
            </a:r>
            <a:endParaRPr lang="en-US" altLang="zh-CN" sz="2800" dirty="0"/>
          </a:p>
          <a:p>
            <a:pPr marL="342900" indent="-342900">
              <a:lnSpc>
                <a:spcPct val="150000"/>
              </a:lnSpc>
              <a:buFont typeface="Wingdings" panose="05000000000000000000" pitchFamily="2" charset="2"/>
              <a:buChar char="l"/>
            </a:pPr>
            <a:r>
              <a:rPr lang="en-US" altLang="zh-CN" sz="2800" dirty="0"/>
              <a:t> </a:t>
            </a:r>
            <a:r>
              <a:rPr lang="zh-CN" altLang="en-US" sz="2800" dirty="0"/>
              <a:t>收集数据方法</a:t>
            </a:r>
            <a:r>
              <a:rPr lang="en-US" altLang="zh-CN" sz="2800" dirty="0"/>
              <a:t>——</a:t>
            </a:r>
            <a:r>
              <a:rPr lang="zh-CN" altLang="en-US" sz="2800" dirty="0"/>
              <a:t>第三章</a:t>
            </a:r>
            <a:endParaRPr lang="en-US" altLang="zh-CN" sz="2800" dirty="0"/>
          </a:p>
          <a:p>
            <a:pPr marL="342900" indent="-342900">
              <a:lnSpc>
                <a:spcPct val="150000"/>
              </a:lnSpc>
              <a:buFont typeface="Wingdings" panose="05000000000000000000" pitchFamily="2" charset="2"/>
              <a:buChar char="l"/>
            </a:pPr>
            <a:r>
              <a:rPr lang="en-US" altLang="zh-CN" sz="2800" dirty="0"/>
              <a:t> </a:t>
            </a:r>
            <a:r>
              <a:rPr lang="zh-CN" altLang="en-US" sz="2800" dirty="0"/>
              <a:t>描述性统计分析</a:t>
            </a:r>
            <a:r>
              <a:rPr lang="en-US" altLang="zh-CN" sz="2800" dirty="0"/>
              <a:t>——</a:t>
            </a:r>
            <a:r>
              <a:rPr lang="zh-CN" altLang="en-US" sz="2800" dirty="0"/>
              <a:t>第四章</a:t>
            </a:r>
            <a:endParaRPr lang="en-US" altLang="zh-CN" sz="2800" dirty="0"/>
          </a:p>
          <a:p>
            <a:pPr marL="342900" indent="-342900">
              <a:lnSpc>
                <a:spcPct val="150000"/>
              </a:lnSpc>
              <a:buFont typeface="Wingdings" panose="05000000000000000000" pitchFamily="2" charset="2"/>
              <a:buChar char="l"/>
            </a:pPr>
            <a:r>
              <a:rPr lang="en-US" altLang="zh-CN" sz="2800" dirty="0"/>
              <a:t> </a:t>
            </a:r>
            <a:r>
              <a:rPr lang="zh-CN" altLang="en-US" sz="2800" dirty="0"/>
              <a:t>推断统计</a:t>
            </a:r>
            <a:r>
              <a:rPr lang="en-US" altLang="zh-CN" sz="2800" dirty="0"/>
              <a:t>——</a:t>
            </a:r>
            <a:r>
              <a:rPr lang="zh-CN" altLang="en-US" sz="2800" dirty="0"/>
              <a:t>参数估计、假设检验、回归模型</a:t>
            </a:r>
            <a:r>
              <a:rPr lang="en-US" altLang="zh-CN" sz="2800" dirty="0"/>
              <a:t>——</a:t>
            </a:r>
            <a:r>
              <a:rPr lang="zh-CN" altLang="en-US" sz="2800" dirty="0"/>
              <a:t>第五章</a:t>
            </a:r>
            <a:endParaRPr lang="en-US" altLang="zh-CN" sz="2800" dirty="0"/>
          </a:p>
        </p:txBody>
      </p:sp>
      <p:sp>
        <p:nvSpPr>
          <p:cNvPr id="3" name="TextBox 30"/>
          <p:cNvSpPr txBox="1"/>
          <p:nvPr/>
        </p:nvSpPr>
        <p:spPr>
          <a:xfrm>
            <a:off x="3358892" y="1239133"/>
            <a:ext cx="4772738" cy="492443"/>
          </a:xfrm>
          <a:prstGeom prst="rect">
            <a:avLst/>
          </a:prstGeom>
          <a:noFill/>
        </p:spPr>
        <p:txBody>
          <a:bodyPr wrap="square" lIns="0" tIns="0" rIns="0" bIns="0" rtlCol="0">
            <a:spAutoFit/>
          </a:bodyPr>
          <a:lstStyle/>
          <a:p>
            <a:pPr lvl="0" algn="ctr">
              <a:defRPr/>
            </a:pPr>
            <a:r>
              <a:rPr lang="zh-CN" altLang="en-US" sz="3200" dirty="0">
                <a:latin typeface="+mj-lt"/>
                <a:ea typeface="思源黑体 CN Bold" panose="020B0800000000000000" pitchFamily="34" charset="-122"/>
              </a:rPr>
              <a:t>统计学导论</a:t>
            </a:r>
            <a:r>
              <a:rPr lang="en-US" altLang="zh-CN" sz="3200" dirty="0">
                <a:latin typeface="+mj-lt"/>
                <a:ea typeface="思源黑体 CN Bold" panose="020B0800000000000000" pitchFamily="34" charset="-122"/>
              </a:rPr>
              <a:t>B</a:t>
            </a:r>
            <a:r>
              <a:rPr lang="zh-CN" altLang="en-US" sz="3200" dirty="0">
                <a:latin typeface="+mj-lt"/>
                <a:ea typeface="思源黑体 CN Bold" panose="020B0800000000000000" pitchFamily="34" charset="-122"/>
              </a:rPr>
              <a:t>学什么？</a:t>
            </a:r>
            <a:endParaRPr lang="zh-CN" altLang="en-US" sz="3200" dirty="0">
              <a:latin typeface="+mj-lt"/>
              <a:ea typeface="思源黑体 CN Bold" panose="020B08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319559" y="1195023"/>
            <a:ext cx="3070222" cy="519773"/>
            <a:chOff x="1676401" y="988194"/>
            <a:chExt cx="3070222" cy="519773"/>
          </a:xfrm>
        </p:grpSpPr>
        <p:grpSp>
          <p:nvGrpSpPr>
            <p:cNvPr id="26" name="组合 25"/>
            <p:cNvGrpSpPr/>
            <p:nvPr/>
          </p:nvGrpSpPr>
          <p:grpSpPr>
            <a:xfrm>
              <a:off x="1676401" y="988194"/>
              <a:ext cx="3070222" cy="519773"/>
              <a:chOff x="1676401" y="988194"/>
              <a:chExt cx="3070222" cy="519773"/>
            </a:xfrm>
          </p:grpSpPr>
          <p:sp>
            <p:nvSpPr>
              <p:cNvPr id="4" name="矩形 3"/>
              <p:cNvSpPr/>
              <p:nvPr/>
            </p:nvSpPr>
            <p:spPr>
              <a:xfrm>
                <a:off x="1676401" y="988194"/>
                <a:ext cx="3070222"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79168" y="1015524"/>
              <a:ext cx="2067455"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课程目的</a:t>
              </a:r>
              <a:endParaRPr lang="zh-CN" altLang="en-US" sz="3200" b="1" dirty="0">
                <a:solidFill>
                  <a:schemeClr val="bg1"/>
                </a:solidFill>
                <a:latin typeface="+mj-lt"/>
                <a:ea typeface="思源黑体 CN Bold" panose="020B0800000000000000" pitchFamily="34" charset="-122"/>
              </a:endParaRPr>
            </a:p>
          </p:txBody>
        </p:sp>
      </p:grpSp>
      <p:grpSp>
        <p:nvGrpSpPr>
          <p:cNvPr id="32" name="组合 31"/>
          <p:cNvGrpSpPr/>
          <p:nvPr/>
        </p:nvGrpSpPr>
        <p:grpSpPr>
          <a:xfrm>
            <a:off x="1684698" y="2517674"/>
            <a:ext cx="8658332" cy="2943675"/>
            <a:chOff x="832351" y="1629176"/>
            <a:chExt cx="7125398" cy="504433"/>
          </a:xfrm>
        </p:grpSpPr>
        <p:grpSp>
          <p:nvGrpSpPr>
            <p:cNvPr id="33" name="组合 32"/>
            <p:cNvGrpSpPr/>
            <p:nvPr/>
          </p:nvGrpSpPr>
          <p:grpSpPr>
            <a:xfrm>
              <a:off x="832351" y="1629176"/>
              <a:ext cx="7125398" cy="504433"/>
              <a:chOff x="832351" y="1629176"/>
              <a:chExt cx="7125398" cy="504433"/>
            </a:xfrm>
          </p:grpSpPr>
          <p:sp>
            <p:nvSpPr>
              <p:cNvPr id="35" name="矩形 34"/>
              <p:cNvSpPr/>
              <p:nvPr/>
            </p:nvSpPr>
            <p:spPr>
              <a:xfrm>
                <a:off x="832352" y="1629176"/>
                <a:ext cx="7125397" cy="5044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200"/>
                  </a:lnSpc>
                </a:pPr>
                <a:endParaRPr lang="zh-CN" altLang="en-US" sz="2800" dirty="0"/>
              </a:p>
            </p:txBody>
          </p:sp>
          <p:sp>
            <p:nvSpPr>
              <p:cNvPr id="36" name="矩形 35"/>
              <p:cNvSpPr/>
              <p:nvPr/>
            </p:nvSpPr>
            <p:spPr>
              <a:xfrm>
                <a:off x="832351" y="1629176"/>
                <a:ext cx="128361" cy="504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200"/>
                  </a:lnSpc>
                </a:pPr>
                <a:endParaRPr lang="zh-CN" altLang="en-US" sz="2800"/>
              </a:p>
            </p:txBody>
          </p:sp>
        </p:grpSp>
        <p:sp>
          <p:nvSpPr>
            <p:cNvPr id="34" name="矩形 33"/>
            <p:cNvSpPr/>
            <p:nvPr/>
          </p:nvSpPr>
          <p:spPr>
            <a:xfrm>
              <a:off x="1006242" y="1645937"/>
              <a:ext cx="6905977" cy="470912"/>
            </a:xfrm>
            <a:prstGeom prst="rect">
              <a:avLst/>
            </a:prstGeom>
            <a:noFill/>
            <a:ln w="57150">
              <a:noFill/>
            </a:ln>
          </p:spPr>
          <p:txBody>
            <a:bodyPr wrap="square" anchor="ctr" anchorCtr="0">
              <a:spAutoFit/>
            </a:bodyPr>
            <a:lstStyle/>
            <a:p>
              <a:pPr>
                <a:lnSpc>
                  <a:spcPts val="4200"/>
                </a:lnSpc>
              </a:pPr>
              <a:r>
                <a:rPr lang="zh-CN" altLang="en-US" sz="3200" dirty="0">
                  <a:latin typeface="+mj-lt"/>
                </a:rPr>
                <a:t>        本门课程概要介绍统计学的思维方式、基本的统计思想与方法，使同学对于统计学有一个初步的整体了解，体会统计学的理论与应用价值，并能应用统计方法分析数据解决一些实际问题。</a:t>
              </a:r>
              <a:endParaRPr lang="zh-CN" altLang="en-US" sz="3200" dirty="0">
                <a:latin typeface="+mj-lt"/>
              </a:endParaRPr>
            </a:p>
          </p:txBody>
        </p:sp>
      </p:gr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ual-chart_81657"/>
          <p:cNvSpPr>
            <a:spLocks noChangeAspect="1"/>
          </p:cNvSpPr>
          <p:nvPr/>
        </p:nvSpPr>
        <p:spPr bwMode="auto">
          <a:xfrm>
            <a:off x="2766009" y="2113064"/>
            <a:ext cx="1147031" cy="1070464"/>
          </a:xfrm>
          <a:custGeom>
            <a:avLst/>
            <a:gdLst>
              <a:gd name="connsiteX0" fmla="*/ 325630 w 603616"/>
              <a:gd name="connsiteY0" fmla="*/ 365922 h 563324"/>
              <a:gd name="connsiteX1" fmla="*/ 203389 w 603616"/>
              <a:gd name="connsiteY1" fmla="*/ 381781 h 563324"/>
              <a:gd name="connsiteX2" fmla="*/ 184954 w 603616"/>
              <a:gd name="connsiteY2" fmla="*/ 401322 h 563324"/>
              <a:gd name="connsiteX3" fmla="*/ 325630 w 603616"/>
              <a:gd name="connsiteY3" fmla="*/ 401322 h 563324"/>
              <a:gd name="connsiteX4" fmla="*/ 487579 w 603616"/>
              <a:gd name="connsiteY4" fmla="*/ 235228 h 563324"/>
              <a:gd name="connsiteX5" fmla="*/ 457089 w 603616"/>
              <a:gd name="connsiteY5" fmla="*/ 265671 h 563324"/>
              <a:gd name="connsiteX6" fmla="*/ 483182 w 603616"/>
              <a:gd name="connsiteY6" fmla="*/ 299088 h 563324"/>
              <a:gd name="connsiteX7" fmla="*/ 481481 w 603616"/>
              <a:gd name="connsiteY7" fmla="*/ 312257 h 563324"/>
              <a:gd name="connsiteX8" fmla="*/ 474107 w 603616"/>
              <a:gd name="connsiteY8" fmla="*/ 318062 h 563324"/>
              <a:gd name="connsiteX9" fmla="*/ 467158 w 603616"/>
              <a:gd name="connsiteY9" fmla="*/ 320045 h 563324"/>
              <a:gd name="connsiteX10" fmla="*/ 460776 w 603616"/>
              <a:gd name="connsiteY10" fmla="*/ 316505 h 563324"/>
              <a:gd name="connsiteX11" fmla="*/ 436952 w 603616"/>
              <a:gd name="connsiteY11" fmla="*/ 285778 h 563324"/>
              <a:gd name="connsiteX12" fmla="*/ 363636 w 603616"/>
              <a:gd name="connsiteY12" fmla="*/ 358984 h 563324"/>
              <a:gd name="connsiteX13" fmla="*/ 358105 w 603616"/>
              <a:gd name="connsiteY13" fmla="*/ 361675 h 563324"/>
              <a:gd name="connsiteX14" fmla="*/ 329317 w 603616"/>
              <a:gd name="connsiteY14" fmla="*/ 365356 h 563324"/>
              <a:gd name="connsiteX15" fmla="*/ 329317 w 603616"/>
              <a:gd name="connsiteY15" fmla="*/ 401322 h 563324"/>
              <a:gd name="connsiteX16" fmla="*/ 495804 w 603616"/>
              <a:gd name="connsiteY16" fmla="*/ 401322 h 563324"/>
              <a:gd name="connsiteX17" fmla="*/ 495804 w 603616"/>
              <a:gd name="connsiteY17" fmla="*/ 235228 h 563324"/>
              <a:gd name="connsiteX18" fmla="*/ 433407 w 603616"/>
              <a:gd name="connsiteY18" fmla="*/ 235228 h 563324"/>
              <a:gd name="connsiteX19" fmla="*/ 439505 w 603616"/>
              <a:gd name="connsiteY19" fmla="*/ 243157 h 563324"/>
              <a:gd name="connsiteX20" fmla="*/ 447446 w 603616"/>
              <a:gd name="connsiteY20" fmla="*/ 235228 h 563324"/>
              <a:gd name="connsiteX21" fmla="*/ 329317 w 603616"/>
              <a:gd name="connsiteY21" fmla="*/ 235228 h 563324"/>
              <a:gd name="connsiteX22" fmla="*/ 329317 w 603616"/>
              <a:gd name="connsiteY22" fmla="*/ 336753 h 563324"/>
              <a:gd name="connsiteX23" fmla="*/ 348036 w 603616"/>
              <a:gd name="connsiteY23" fmla="*/ 334346 h 563324"/>
              <a:gd name="connsiteX24" fmla="*/ 419367 w 603616"/>
              <a:gd name="connsiteY24" fmla="*/ 263264 h 563324"/>
              <a:gd name="connsiteX25" fmla="*/ 397529 w 603616"/>
              <a:gd name="connsiteY25" fmla="*/ 235228 h 563324"/>
              <a:gd name="connsiteX26" fmla="*/ 256568 w 603616"/>
              <a:gd name="connsiteY26" fmla="*/ 235228 h 563324"/>
              <a:gd name="connsiteX27" fmla="*/ 211331 w 603616"/>
              <a:gd name="connsiteY27" fmla="*/ 294840 h 563324"/>
              <a:gd name="connsiteX28" fmla="*/ 202538 w 603616"/>
              <a:gd name="connsiteY28" fmla="*/ 298522 h 563324"/>
              <a:gd name="connsiteX29" fmla="*/ 159144 w 603616"/>
              <a:gd name="connsiteY29" fmla="*/ 293000 h 563324"/>
              <a:gd name="connsiteX30" fmla="*/ 159144 w 603616"/>
              <a:gd name="connsiteY30" fmla="*/ 387445 h 563324"/>
              <a:gd name="connsiteX31" fmla="*/ 187364 w 603616"/>
              <a:gd name="connsiteY31" fmla="*/ 357427 h 563324"/>
              <a:gd name="connsiteX32" fmla="*/ 193037 w 603616"/>
              <a:gd name="connsiteY32" fmla="*/ 354595 h 563324"/>
              <a:gd name="connsiteX33" fmla="*/ 325630 w 603616"/>
              <a:gd name="connsiteY33" fmla="*/ 337320 h 563324"/>
              <a:gd name="connsiteX34" fmla="*/ 325630 w 603616"/>
              <a:gd name="connsiteY34" fmla="*/ 235228 h 563324"/>
              <a:gd name="connsiteX35" fmla="*/ 159144 w 603616"/>
              <a:gd name="connsiteY35" fmla="*/ 235228 h 563324"/>
              <a:gd name="connsiteX36" fmla="*/ 159144 w 603616"/>
              <a:gd name="connsiteY36" fmla="*/ 264397 h 563324"/>
              <a:gd name="connsiteX37" fmla="*/ 195306 w 603616"/>
              <a:gd name="connsiteY37" fmla="*/ 269069 h 563324"/>
              <a:gd name="connsiteX38" fmla="*/ 220974 w 603616"/>
              <a:gd name="connsiteY38" fmla="*/ 235228 h 563324"/>
              <a:gd name="connsiteX39" fmla="*/ 329317 w 603616"/>
              <a:gd name="connsiteY39" fmla="*/ 147862 h 563324"/>
              <a:gd name="connsiteX40" fmla="*/ 329317 w 603616"/>
              <a:gd name="connsiteY40" fmla="*/ 231404 h 563324"/>
              <a:gd name="connsiteX41" fmla="*/ 394550 w 603616"/>
              <a:gd name="connsiteY41" fmla="*/ 231404 h 563324"/>
              <a:gd name="connsiteX42" fmla="*/ 325630 w 603616"/>
              <a:gd name="connsiteY42" fmla="*/ 144180 h 563324"/>
              <a:gd name="connsiteX43" fmla="*/ 259404 w 603616"/>
              <a:gd name="connsiteY43" fmla="*/ 231404 h 563324"/>
              <a:gd name="connsiteX44" fmla="*/ 325630 w 603616"/>
              <a:gd name="connsiteY44" fmla="*/ 231404 h 563324"/>
              <a:gd name="connsiteX45" fmla="*/ 329317 w 603616"/>
              <a:gd name="connsiteY45" fmla="*/ 65310 h 563324"/>
              <a:gd name="connsiteX46" fmla="*/ 329317 w 603616"/>
              <a:gd name="connsiteY46" fmla="*/ 103825 h 563324"/>
              <a:gd name="connsiteX47" fmla="*/ 333288 w 603616"/>
              <a:gd name="connsiteY47" fmla="*/ 106798 h 563324"/>
              <a:gd name="connsiteX48" fmla="*/ 430429 w 603616"/>
              <a:gd name="connsiteY48" fmla="*/ 231404 h 563324"/>
              <a:gd name="connsiteX49" fmla="*/ 451275 w 603616"/>
              <a:gd name="connsiteY49" fmla="*/ 231404 h 563324"/>
              <a:gd name="connsiteX50" fmla="*/ 470136 w 603616"/>
              <a:gd name="connsiteY50" fmla="*/ 212572 h 563324"/>
              <a:gd name="connsiteX51" fmla="*/ 483466 w 603616"/>
              <a:gd name="connsiteY51" fmla="*/ 212572 h 563324"/>
              <a:gd name="connsiteX52" fmla="*/ 490273 w 603616"/>
              <a:gd name="connsiteY52" fmla="*/ 219227 h 563324"/>
              <a:gd name="connsiteX53" fmla="*/ 492967 w 603616"/>
              <a:gd name="connsiteY53" fmla="*/ 225882 h 563324"/>
              <a:gd name="connsiteX54" fmla="*/ 491124 w 603616"/>
              <a:gd name="connsiteY54" fmla="*/ 231404 h 563324"/>
              <a:gd name="connsiteX55" fmla="*/ 495804 w 603616"/>
              <a:gd name="connsiteY55" fmla="*/ 231404 h 563324"/>
              <a:gd name="connsiteX56" fmla="*/ 495804 w 603616"/>
              <a:gd name="connsiteY56" fmla="*/ 65310 h 563324"/>
              <a:gd name="connsiteX57" fmla="*/ 159144 w 603616"/>
              <a:gd name="connsiteY57" fmla="*/ 65310 h 563324"/>
              <a:gd name="connsiteX58" fmla="*/ 159144 w 603616"/>
              <a:gd name="connsiteY58" fmla="*/ 231404 h 563324"/>
              <a:gd name="connsiteX59" fmla="*/ 223810 w 603616"/>
              <a:gd name="connsiteY59" fmla="*/ 231404 h 563324"/>
              <a:gd name="connsiteX60" fmla="*/ 318256 w 603616"/>
              <a:gd name="connsiteY60" fmla="*/ 106940 h 563324"/>
              <a:gd name="connsiteX61" fmla="*/ 325630 w 603616"/>
              <a:gd name="connsiteY61" fmla="*/ 103117 h 563324"/>
              <a:gd name="connsiteX62" fmla="*/ 325630 w 603616"/>
              <a:gd name="connsiteY62" fmla="*/ 65310 h 563324"/>
              <a:gd name="connsiteX63" fmla="*/ 157300 w 603616"/>
              <a:gd name="connsiteY63" fmla="*/ 32601 h 563324"/>
              <a:gd name="connsiteX64" fmla="*/ 159144 w 603616"/>
              <a:gd name="connsiteY64" fmla="*/ 34442 h 563324"/>
              <a:gd name="connsiteX65" fmla="*/ 159144 w 603616"/>
              <a:gd name="connsiteY65" fmla="*/ 61487 h 563324"/>
              <a:gd name="connsiteX66" fmla="*/ 325630 w 603616"/>
              <a:gd name="connsiteY66" fmla="*/ 61487 h 563324"/>
              <a:gd name="connsiteX67" fmla="*/ 325630 w 603616"/>
              <a:gd name="connsiteY67" fmla="*/ 34442 h 563324"/>
              <a:gd name="connsiteX68" fmla="*/ 327474 w 603616"/>
              <a:gd name="connsiteY68" fmla="*/ 32601 h 563324"/>
              <a:gd name="connsiteX69" fmla="*/ 329317 w 603616"/>
              <a:gd name="connsiteY69" fmla="*/ 34442 h 563324"/>
              <a:gd name="connsiteX70" fmla="*/ 329317 w 603616"/>
              <a:gd name="connsiteY70" fmla="*/ 61487 h 563324"/>
              <a:gd name="connsiteX71" fmla="*/ 495804 w 603616"/>
              <a:gd name="connsiteY71" fmla="*/ 61487 h 563324"/>
              <a:gd name="connsiteX72" fmla="*/ 495804 w 603616"/>
              <a:gd name="connsiteY72" fmla="*/ 34442 h 563324"/>
              <a:gd name="connsiteX73" fmla="*/ 497647 w 603616"/>
              <a:gd name="connsiteY73" fmla="*/ 32601 h 563324"/>
              <a:gd name="connsiteX74" fmla="*/ 499491 w 603616"/>
              <a:gd name="connsiteY74" fmla="*/ 34442 h 563324"/>
              <a:gd name="connsiteX75" fmla="*/ 499491 w 603616"/>
              <a:gd name="connsiteY75" fmla="*/ 61487 h 563324"/>
              <a:gd name="connsiteX76" fmla="*/ 565007 w 603616"/>
              <a:gd name="connsiteY76" fmla="*/ 61487 h 563324"/>
              <a:gd name="connsiteX77" fmla="*/ 566851 w 603616"/>
              <a:gd name="connsiteY77" fmla="*/ 63469 h 563324"/>
              <a:gd name="connsiteX78" fmla="*/ 565007 w 603616"/>
              <a:gd name="connsiteY78" fmla="*/ 65310 h 563324"/>
              <a:gd name="connsiteX79" fmla="*/ 499491 w 603616"/>
              <a:gd name="connsiteY79" fmla="*/ 65310 h 563324"/>
              <a:gd name="connsiteX80" fmla="*/ 499491 w 603616"/>
              <a:gd name="connsiteY80" fmla="*/ 231404 h 563324"/>
              <a:gd name="connsiteX81" fmla="*/ 565007 w 603616"/>
              <a:gd name="connsiteY81" fmla="*/ 231404 h 563324"/>
              <a:gd name="connsiteX82" fmla="*/ 566851 w 603616"/>
              <a:gd name="connsiteY82" fmla="*/ 233387 h 563324"/>
              <a:gd name="connsiteX83" fmla="*/ 565007 w 603616"/>
              <a:gd name="connsiteY83" fmla="*/ 235228 h 563324"/>
              <a:gd name="connsiteX84" fmla="*/ 499491 w 603616"/>
              <a:gd name="connsiteY84" fmla="*/ 235228 h 563324"/>
              <a:gd name="connsiteX85" fmla="*/ 499491 w 603616"/>
              <a:gd name="connsiteY85" fmla="*/ 401322 h 563324"/>
              <a:gd name="connsiteX86" fmla="*/ 565007 w 603616"/>
              <a:gd name="connsiteY86" fmla="*/ 401322 h 563324"/>
              <a:gd name="connsiteX87" fmla="*/ 566851 w 603616"/>
              <a:gd name="connsiteY87" fmla="*/ 403304 h 563324"/>
              <a:gd name="connsiteX88" fmla="*/ 565007 w 603616"/>
              <a:gd name="connsiteY88" fmla="*/ 405145 h 563324"/>
              <a:gd name="connsiteX89" fmla="*/ 499491 w 603616"/>
              <a:gd name="connsiteY89" fmla="*/ 405145 h 563324"/>
              <a:gd name="connsiteX90" fmla="*/ 499491 w 603616"/>
              <a:gd name="connsiteY90" fmla="*/ 501432 h 563324"/>
              <a:gd name="connsiteX91" fmla="*/ 497647 w 603616"/>
              <a:gd name="connsiteY91" fmla="*/ 503414 h 563324"/>
              <a:gd name="connsiteX92" fmla="*/ 495804 w 603616"/>
              <a:gd name="connsiteY92" fmla="*/ 501432 h 563324"/>
              <a:gd name="connsiteX93" fmla="*/ 495804 w 603616"/>
              <a:gd name="connsiteY93" fmla="*/ 405145 h 563324"/>
              <a:gd name="connsiteX94" fmla="*/ 329317 w 603616"/>
              <a:gd name="connsiteY94" fmla="*/ 405145 h 563324"/>
              <a:gd name="connsiteX95" fmla="*/ 329317 w 603616"/>
              <a:gd name="connsiteY95" fmla="*/ 501432 h 563324"/>
              <a:gd name="connsiteX96" fmla="*/ 327474 w 603616"/>
              <a:gd name="connsiteY96" fmla="*/ 503414 h 563324"/>
              <a:gd name="connsiteX97" fmla="*/ 325630 w 603616"/>
              <a:gd name="connsiteY97" fmla="*/ 501432 h 563324"/>
              <a:gd name="connsiteX98" fmla="*/ 325630 w 603616"/>
              <a:gd name="connsiteY98" fmla="*/ 405145 h 563324"/>
              <a:gd name="connsiteX99" fmla="*/ 181408 w 603616"/>
              <a:gd name="connsiteY99" fmla="*/ 405145 h 563324"/>
              <a:gd name="connsiteX100" fmla="*/ 159144 w 603616"/>
              <a:gd name="connsiteY100" fmla="*/ 428792 h 563324"/>
              <a:gd name="connsiteX101" fmla="*/ 159144 w 603616"/>
              <a:gd name="connsiteY101" fmla="*/ 501432 h 563324"/>
              <a:gd name="connsiteX102" fmla="*/ 157300 w 603616"/>
              <a:gd name="connsiteY102" fmla="*/ 503414 h 563324"/>
              <a:gd name="connsiteX103" fmla="*/ 155457 w 603616"/>
              <a:gd name="connsiteY103" fmla="*/ 501432 h 563324"/>
              <a:gd name="connsiteX104" fmla="*/ 155457 w 603616"/>
              <a:gd name="connsiteY104" fmla="*/ 432898 h 563324"/>
              <a:gd name="connsiteX105" fmla="*/ 108517 w 603616"/>
              <a:gd name="connsiteY105" fmla="*/ 482741 h 563324"/>
              <a:gd name="connsiteX106" fmla="*/ 101711 w 603616"/>
              <a:gd name="connsiteY106" fmla="*/ 485714 h 563324"/>
              <a:gd name="connsiteX107" fmla="*/ 95187 w 603616"/>
              <a:gd name="connsiteY107" fmla="*/ 483165 h 563324"/>
              <a:gd name="connsiteX108" fmla="*/ 88380 w 603616"/>
              <a:gd name="connsiteY108" fmla="*/ 476652 h 563324"/>
              <a:gd name="connsiteX109" fmla="*/ 85402 w 603616"/>
              <a:gd name="connsiteY109" fmla="*/ 469997 h 563324"/>
              <a:gd name="connsiteX110" fmla="*/ 87955 w 603616"/>
              <a:gd name="connsiteY110" fmla="*/ 463342 h 563324"/>
              <a:gd name="connsiteX111" fmla="*/ 142552 w 603616"/>
              <a:gd name="connsiteY111" fmla="*/ 405145 h 563324"/>
              <a:gd name="connsiteX112" fmla="*/ 68669 w 603616"/>
              <a:gd name="connsiteY112" fmla="*/ 405145 h 563324"/>
              <a:gd name="connsiteX113" fmla="*/ 66825 w 603616"/>
              <a:gd name="connsiteY113" fmla="*/ 403304 h 563324"/>
              <a:gd name="connsiteX114" fmla="*/ 68669 w 603616"/>
              <a:gd name="connsiteY114" fmla="*/ 401322 h 563324"/>
              <a:gd name="connsiteX115" fmla="*/ 146097 w 603616"/>
              <a:gd name="connsiteY115" fmla="*/ 401322 h 563324"/>
              <a:gd name="connsiteX116" fmla="*/ 155457 w 603616"/>
              <a:gd name="connsiteY116" fmla="*/ 391410 h 563324"/>
              <a:gd name="connsiteX117" fmla="*/ 155457 w 603616"/>
              <a:gd name="connsiteY117" fmla="*/ 292433 h 563324"/>
              <a:gd name="connsiteX118" fmla="*/ 75901 w 603616"/>
              <a:gd name="connsiteY118" fmla="*/ 282096 h 563324"/>
              <a:gd name="connsiteX119" fmla="*/ 67676 w 603616"/>
              <a:gd name="connsiteY119" fmla="*/ 271618 h 563324"/>
              <a:gd name="connsiteX120" fmla="*/ 68952 w 603616"/>
              <a:gd name="connsiteY120" fmla="*/ 262273 h 563324"/>
              <a:gd name="connsiteX121" fmla="*/ 72497 w 603616"/>
              <a:gd name="connsiteY121" fmla="*/ 255901 h 563324"/>
              <a:gd name="connsiteX122" fmla="*/ 79588 w 603616"/>
              <a:gd name="connsiteY122" fmla="*/ 254060 h 563324"/>
              <a:gd name="connsiteX123" fmla="*/ 155457 w 603616"/>
              <a:gd name="connsiteY123" fmla="*/ 263830 h 563324"/>
              <a:gd name="connsiteX124" fmla="*/ 155457 w 603616"/>
              <a:gd name="connsiteY124" fmla="*/ 235228 h 563324"/>
              <a:gd name="connsiteX125" fmla="*/ 68669 w 603616"/>
              <a:gd name="connsiteY125" fmla="*/ 235228 h 563324"/>
              <a:gd name="connsiteX126" fmla="*/ 66825 w 603616"/>
              <a:gd name="connsiteY126" fmla="*/ 233387 h 563324"/>
              <a:gd name="connsiteX127" fmla="*/ 68669 w 603616"/>
              <a:gd name="connsiteY127" fmla="*/ 231404 h 563324"/>
              <a:gd name="connsiteX128" fmla="*/ 155457 w 603616"/>
              <a:gd name="connsiteY128" fmla="*/ 231404 h 563324"/>
              <a:gd name="connsiteX129" fmla="*/ 155457 w 603616"/>
              <a:gd name="connsiteY129" fmla="*/ 65310 h 563324"/>
              <a:gd name="connsiteX130" fmla="*/ 68669 w 603616"/>
              <a:gd name="connsiteY130" fmla="*/ 65310 h 563324"/>
              <a:gd name="connsiteX131" fmla="*/ 66825 w 603616"/>
              <a:gd name="connsiteY131" fmla="*/ 63469 h 563324"/>
              <a:gd name="connsiteX132" fmla="*/ 68669 w 603616"/>
              <a:gd name="connsiteY132" fmla="*/ 61487 h 563324"/>
              <a:gd name="connsiteX133" fmla="*/ 155457 w 603616"/>
              <a:gd name="connsiteY133" fmla="*/ 61487 h 563324"/>
              <a:gd name="connsiteX134" fmla="*/ 155457 w 603616"/>
              <a:gd name="connsiteY134" fmla="*/ 34442 h 563324"/>
              <a:gd name="connsiteX135" fmla="*/ 157300 w 603616"/>
              <a:gd name="connsiteY135" fmla="*/ 32601 h 563324"/>
              <a:gd name="connsiteX136" fmla="*/ 9502 w 603616"/>
              <a:gd name="connsiteY136" fmla="*/ 0 h 563324"/>
              <a:gd name="connsiteX137" fmla="*/ 18863 w 603616"/>
              <a:gd name="connsiteY137" fmla="*/ 0 h 563324"/>
              <a:gd name="connsiteX138" fmla="*/ 28365 w 603616"/>
              <a:gd name="connsiteY138" fmla="*/ 9346 h 563324"/>
              <a:gd name="connsiteX139" fmla="*/ 28365 w 603616"/>
              <a:gd name="connsiteY139" fmla="*/ 535002 h 563324"/>
              <a:gd name="connsiteX140" fmla="*/ 594114 w 603616"/>
              <a:gd name="connsiteY140" fmla="*/ 535002 h 563324"/>
              <a:gd name="connsiteX141" fmla="*/ 603616 w 603616"/>
              <a:gd name="connsiteY141" fmla="*/ 544490 h 563324"/>
              <a:gd name="connsiteX142" fmla="*/ 603616 w 603616"/>
              <a:gd name="connsiteY142" fmla="*/ 553978 h 563324"/>
              <a:gd name="connsiteX143" fmla="*/ 594114 w 603616"/>
              <a:gd name="connsiteY143" fmla="*/ 563324 h 563324"/>
              <a:gd name="connsiteX144" fmla="*/ 9502 w 603616"/>
              <a:gd name="connsiteY144" fmla="*/ 563324 h 563324"/>
              <a:gd name="connsiteX145" fmla="*/ 0 w 603616"/>
              <a:gd name="connsiteY145" fmla="*/ 553978 h 563324"/>
              <a:gd name="connsiteX146" fmla="*/ 0 w 603616"/>
              <a:gd name="connsiteY146" fmla="*/ 9346 h 563324"/>
              <a:gd name="connsiteX147" fmla="*/ 9502 w 603616"/>
              <a:gd name="connsiteY147" fmla="*/ 0 h 56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3616" h="563324">
                <a:moveTo>
                  <a:pt x="325630" y="365922"/>
                </a:moveTo>
                <a:lnTo>
                  <a:pt x="203389" y="381781"/>
                </a:lnTo>
                <a:lnTo>
                  <a:pt x="184954" y="401322"/>
                </a:lnTo>
                <a:lnTo>
                  <a:pt x="325630" y="401322"/>
                </a:lnTo>
                <a:close/>
                <a:moveTo>
                  <a:pt x="487579" y="235228"/>
                </a:moveTo>
                <a:lnTo>
                  <a:pt x="457089" y="265671"/>
                </a:lnTo>
                <a:lnTo>
                  <a:pt x="483182" y="299088"/>
                </a:lnTo>
                <a:cubicBezTo>
                  <a:pt x="486444" y="303195"/>
                  <a:pt x="485593" y="309142"/>
                  <a:pt x="481481" y="312257"/>
                </a:cubicBezTo>
                <a:lnTo>
                  <a:pt x="474107" y="318062"/>
                </a:lnTo>
                <a:cubicBezTo>
                  <a:pt x="472121" y="319620"/>
                  <a:pt x="469569" y="320328"/>
                  <a:pt x="467158" y="320045"/>
                </a:cubicBezTo>
                <a:cubicBezTo>
                  <a:pt x="464605" y="319762"/>
                  <a:pt x="462336" y="318487"/>
                  <a:pt x="460776" y="316505"/>
                </a:cubicBezTo>
                <a:lnTo>
                  <a:pt x="436952" y="285778"/>
                </a:lnTo>
                <a:lnTo>
                  <a:pt x="363636" y="358984"/>
                </a:lnTo>
                <a:cubicBezTo>
                  <a:pt x="362076" y="360400"/>
                  <a:pt x="360232" y="361391"/>
                  <a:pt x="358105" y="361675"/>
                </a:cubicBezTo>
                <a:lnTo>
                  <a:pt x="329317" y="365356"/>
                </a:lnTo>
                <a:lnTo>
                  <a:pt x="329317" y="401322"/>
                </a:lnTo>
                <a:lnTo>
                  <a:pt x="495804" y="401322"/>
                </a:lnTo>
                <a:lnTo>
                  <a:pt x="495804" y="235228"/>
                </a:lnTo>
                <a:close/>
                <a:moveTo>
                  <a:pt x="433407" y="235228"/>
                </a:moveTo>
                <a:lnTo>
                  <a:pt x="439505" y="243157"/>
                </a:lnTo>
                <a:lnTo>
                  <a:pt x="447446" y="235228"/>
                </a:lnTo>
                <a:close/>
                <a:moveTo>
                  <a:pt x="329317" y="235228"/>
                </a:moveTo>
                <a:lnTo>
                  <a:pt x="329317" y="336753"/>
                </a:lnTo>
                <a:lnTo>
                  <a:pt x="348036" y="334346"/>
                </a:lnTo>
                <a:lnTo>
                  <a:pt x="419367" y="263264"/>
                </a:lnTo>
                <a:lnTo>
                  <a:pt x="397529" y="235228"/>
                </a:lnTo>
                <a:close/>
                <a:moveTo>
                  <a:pt x="256568" y="235228"/>
                </a:moveTo>
                <a:lnTo>
                  <a:pt x="211331" y="294840"/>
                </a:lnTo>
                <a:cubicBezTo>
                  <a:pt x="209203" y="297531"/>
                  <a:pt x="205942" y="298947"/>
                  <a:pt x="202538" y="298522"/>
                </a:cubicBezTo>
                <a:lnTo>
                  <a:pt x="159144" y="293000"/>
                </a:lnTo>
                <a:lnTo>
                  <a:pt x="159144" y="387445"/>
                </a:lnTo>
                <a:lnTo>
                  <a:pt x="187364" y="357427"/>
                </a:lnTo>
                <a:cubicBezTo>
                  <a:pt x="188924" y="355869"/>
                  <a:pt x="190910" y="354878"/>
                  <a:pt x="193037" y="354595"/>
                </a:cubicBezTo>
                <a:lnTo>
                  <a:pt x="325630" y="337320"/>
                </a:lnTo>
                <a:lnTo>
                  <a:pt x="325630" y="235228"/>
                </a:lnTo>
                <a:close/>
                <a:moveTo>
                  <a:pt x="159144" y="235228"/>
                </a:moveTo>
                <a:lnTo>
                  <a:pt x="159144" y="264397"/>
                </a:lnTo>
                <a:lnTo>
                  <a:pt x="195306" y="269069"/>
                </a:lnTo>
                <a:lnTo>
                  <a:pt x="220974" y="235228"/>
                </a:lnTo>
                <a:close/>
                <a:moveTo>
                  <a:pt x="329317" y="147862"/>
                </a:moveTo>
                <a:lnTo>
                  <a:pt x="329317" y="231404"/>
                </a:lnTo>
                <a:lnTo>
                  <a:pt x="394550" y="231404"/>
                </a:lnTo>
                <a:close/>
                <a:moveTo>
                  <a:pt x="325630" y="144180"/>
                </a:moveTo>
                <a:lnTo>
                  <a:pt x="259404" y="231404"/>
                </a:lnTo>
                <a:lnTo>
                  <a:pt x="325630" y="231404"/>
                </a:lnTo>
                <a:close/>
                <a:moveTo>
                  <a:pt x="329317" y="65310"/>
                </a:moveTo>
                <a:lnTo>
                  <a:pt x="329317" y="103825"/>
                </a:lnTo>
                <a:cubicBezTo>
                  <a:pt x="330877" y="104533"/>
                  <a:pt x="332295" y="105524"/>
                  <a:pt x="333288" y="106798"/>
                </a:cubicBezTo>
                <a:lnTo>
                  <a:pt x="430429" y="231404"/>
                </a:lnTo>
                <a:lnTo>
                  <a:pt x="451275" y="231404"/>
                </a:lnTo>
                <a:lnTo>
                  <a:pt x="470136" y="212572"/>
                </a:lnTo>
                <a:cubicBezTo>
                  <a:pt x="473823" y="208890"/>
                  <a:pt x="479779" y="208890"/>
                  <a:pt x="483466" y="212572"/>
                </a:cubicBezTo>
                <a:lnTo>
                  <a:pt x="490273" y="219227"/>
                </a:lnTo>
                <a:cubicBezTo>
                  <a:pt x="491975" y="221068"/>
                  <a:pt x="492967" y="223475"/>
                  <a:pt x="492967" y="225882"/>
                </a:cubicBezTo>
                <a:cubicBezTo>
                  <a:pt x="492967" y="228006"/>
                  <a:pt x="492258" y="229847"/>
                  <a:pt x="491124" y="231404"/>
                </a:cubicBezTo>
                <a:lnTo>
                  <a:pt x="495804" y="231404"/>
                </a:lnTo>
                <a:lnTo>
                  <a:pt x="495804" y="65310"/>
                </a:lnTo>
                <a:close/>
                <a:moveTo>
                  <a:pt x="159144" y="65310"/>
                </a:moveTo>
                <a:lnTo>
                  <a:pt x="159144" y="231404"/>
                </a:lnTo>
                <a:lnTo>
                  <a:pt x="223810" y="231404"/>
                </a:lnTo>
                <a:lnTo>
                  <a:pt x="318256" y="106940"/>
                </a:lnTo>
                <a:cubicBezTo>
                  <a:pt x="320100" y="104533"/>
                  <a:pt x="322794" y="103258"/>
                  <a:pt x="325630" y="103117"/>
                </a:cubicBezTo>
                <a:lnTo>
                  <a:pt x="325630" y="65310"/>
                </a:lnTo>
                <a:close/>
                <a:moveTo>
                  <a:pt x="157300" y="32601"/>
                </a:moveTo>
                <a:cubicBezTo>
                  <a:pt x="158293" y="32601"/>
                  <a:pt x="159144" y="33451"/>
                  <a:pt x="159144" y="34442"/>
                </a:cubicBezTo>
                <a:lnTo>
                  <a:pt x="159144" y="61487"/>
                </a:lnTo>
                <a:lnTo>
                  <a:pt x="325630" y="61487"/>
                </a:lnTo>
                <a:lnTo>
                  <a:pt x="325630" y="34442"/>
                </a:lnTo>
                <a:cubicBezTo>
                  <a:pt x="325630" y="33451"/>
                  <a:pt x="326481" y="32601"/>
                  <a:pt x="327474" y="32601"/>
                </a:cubicBezTo>
                <a:cubicBezTo>
                  <a:pt x="328467" y="32601"/>
                  <a:pt x="329317" y="33451"/>
                  <a:pt x="329317" y="34442"/>
                </a:cubicBezTo>
                <a:lnTo>
                  <a:pt x="329317" y="61487"/>
                </a:lnTo>
                <a:lnTo>
                  <a:pt x="495804" y="61487"/>
                </a:lnTo>
                <a:lnTo>
                  <a:pt x="495804" y="34442"/>
                </a:lnTo>
                <a:cubicBezTo>
                  <a:pt x="495804" y="33451"/>
                  <a:pt x="496654" y="32601"/>
                  <a:pt x="497647" y="32601"/>
                </a:cubicBezTo>
                <a:cubicBezTo>
                  <a:pt x="498640" y="32601"/>
                  <a:pt x="499491" y="33451"/>
                  <a:pt x="499491" y="34442"/>
                </a:cubicBezTo>
                <a:lnTo>
                  <a:pt x="499491" y="61487"/>
                </a:lnTo>
                <a:lnTo>
                  <a:pt x="565007" y="61487"/>
                </a:lnTo>
                <a:cubicBezTo>
                  <a:pt x="566142" y="61487"/>
                  <a:pt x="566851" y="62337"/>
                  <a:pt x="566851" y="63469"/>
                </a:cubicBezTo>
                <a:cubicBezTo>
                  <a:pt x="566851" y="64461"/>
                  <a:pt x="566142" y="65310"/>
                  <a:pt x="565007" y="65310"/>
                </a:cubicBezTo>
                <a:lnTo>
                  <a:pt x="499491" y="65310"/>
                </a:lnTo>
                <a:lnTo>
                  <a:pt x="499491" y="231404"/>
                </a:lnTo>
                <a:lnTo>
                  <a:pt x="565007" y="231404"/>
                </a:lnTo>
                <a:cubicBezTo>
                  <a:pt x="566142" y="231404"/>
                  <a:pt x="566851" y="232254"/>
                  <a:pt x="566851" y="233387"/>
                </a:cubicBezTo>
                <a:cubicBezTo>
                  <a:pt x="566851" y="234378"/>
                  <a:pt x="566142" y="235228"/>
                  <a:pt x="565007" y="235228"/>
                </a:cubicBezTo>
                <a:lnTo>
                  <a:pt x="499491" y="235228"/>
                </a:lnTo>
                <a:lnTo>
                  <a:pt x="499491" y="401322"/>
                </a:lnTo>
                <a:lnTo>
                  <a:pt x="565007" y="401322"/>
                </a:lnTo>
                <a:cubicBezTo>
                  <a:pt x="566142" y="401322"/>
                  <a:pt x="566851" y="402171"/>
                  <a:pt x="566851" y="403304"/>
                </a:cubicBezTo>
                <a:cubicBezTo>
                  <a:pt x="566851" y="404295"/>
                  <a:pt x="566142" y="405145"/>
                  <a:pt x="565007" y="405145"/>
                </a:cubicBezTo>
                <a:lnTo>
                  <a:pt x="499491" y="405145"/>
                </a:lnTo>
                <a:lnTo>
                  <a:pt x="499491" y="501432"/>
                </a:lnTo>
                <a:cubicBezTo>
                  <a:pt x="499491" y="502564"/>
                  <a:pt x="498640" y="503414"/>
                  <a:pt x="497647" y="503414"/>
                </a:cubicBezTo>
                <a:cubicBezTo>
                  <a:pt x="496654" y="503414"/>
                  <a:pt x="495804" y="502564"/>
                  <a:pt x="495804" y="501432"/>
                </a:cubicBezTo>
                <a:lnTo>
                  <a:pt x="495804" y="405145"/>
                </a:lnTo>
                <a:lnTo>
                  <a:pt x="329317" y="405145"/>
                </a:lnTo>
                <a:lnTo>
                  <a:pt x="329317" y="501432"/>
                </a:lnTo>
                <a:cubicBezTo>
                  <a:pt x="329317" y="502564"/>
                  <a:pt x="328467" y="503414"/>
                  <a:pt x="327474" y="503414"/>
                </a:cubicBezTo>
                <a:cubicBezTo>
                  <a:pt x="326481" y="503414"/>
                  <a:pt x="325630" y="502564"/>
                  <a:pt x="325630" y="501432"/>
                </a:cubicBezTo>
                <a:lnTo>
                  <a:pt x="325630" y="405145"/>
                </a:lnTo>
                <a:lnTo>
                  <a:pt x="181408" y="405145"/>
                </a:lnTo>
                <a:lnTo>
                  <a:pt x="159144" y="428792"/>
                </a:lnTo>
                <a:lnTo>
                  <a:pt x="159144" y="501432"/>
                </a:lnTo>
                <a:cubicBezTo>
                  <a:pt x="159144" y="502564"/>
                  <a:pt x="158293" y="503414"/>
                  <a:pt x="157300" y="503414"/>
                </a:cubicBezTo>
                <a:cubicBezTo>
                  <a:pt x="156308" y="503414"/>
                  <a:pt x="155457" y="502564"/>
                  <a:pt x="155457" y="501432"/>
                </a:cubicBezTo>
                <a:lnTo>
                  <a:pt x="155457" y="432898"/>
                </a:lnTo>
                <a:lnTo>
                  <a:pt x="108517" y="482741"/>
                </a:lnTo>
                <a:cubicBezTo>
                  <a:pt x="106674" y="484723"/>
                  <a:pt x="104263" y="485714"/>
                  <a:pt x="101711" y="485714"/>
                </a:cubicBezTo>
                <a:cubicBezTo>
                  <a:pt x="99300" y="485714"/>
                  <a:pt x="97031" y="484865"/>
                  <a:pt x="95187" y="483165"/>
                </a:cubicBezTo>
                <a:lnTo>
                  <a:pt x="88380" y="476652"/>
                </a:lnTo>
                <a:cubicBezTo>
                  <a:pt x="86537" y="474953"/>
                  <a:pt x="85402" y="472546"/>
                  <a:pt x="85402" y="469997"/>
                </a:cubicBezTo>
                <a:cubicBezTo>
                  <a:pt x="85260" y="467590"/>
                  <a:pt x="86111" y="465183"/>
                  <a:pt x="87955" y="463342"/>
                </a:cubicBezTo>
                <a:lnTo>
                  <a:pt x="142552" y="405145"/>
                </a:lnTo>
                <a:lnTo>
                  <a:pt x="68669" y="405145"/>
                </a:lnTo>
                <a:cubicBezTo>
                  <a:pt x="67676" y="405145"/>
                  <a:pt x="66825" y="404295"/>
                  <a:pt x="66825" y="403304"/>
                </a:cubicBezTo>
                <a:cubicBezTo>
                  <a:pt x="66825" y="402171"/>
                  <a:pt x="67676" y="401322"/>
                  <a:pt x="68669" y="401322"/>
                </a:cubicBezTo>
                <a:lnTo>
                  <a:pt x="146097" y="401322"/>
                </a:lnTo>
                <a:lnTo>
                  <a:pt x="155457" y="391410"/>
                </a:lnTo>
                <a:lnTo>
                  <a:pt x="155457" y="292433"/>
                </a:lnTo>
                <a:lnTo>
                  <a:pt x="75901" y="282096"/>
                </a:lnTo>
                <a:cubicBezTo>
                  <a:pt x="70796" y="281530"/>
                  <a:pt x="67109" y="276716"/>
                  <a:pt x="67676" y="271618"/>
                </a:cubicBezTo>
                <a:lnTo>
                  <a:pt x="68952" y="262273"/>
                </a:lnTo>
                <a:cubicBezTo>
                  <a:pt x="69236" y="259724"/>
                  <a:pt x="70512" y="257458"/>
                  <a:pt x="72497" y="255901"/>
                </a:cubicBezTo>
                <a:cubicBezTo>
                  <a:pt x="74483" y="254485"/>
                  <a:pt x="77035" y="253777"/>
                  <a:pt x="79588" y="254060"/>
                </a:cubicBezTo>
                <a:lnTo>
                  <a:pt x="155457" y="263830"/>
                </a:lnTo>
                <a:lnTo>
                  <a:pt x="155457" y="235228"/>
                </a:lnTo>
                <a:lnTo>
                  <a:pt x="68669" y="235228"/>
                </a:lnTo>
                <a:cubicBezTo>
                  <a:pt x="67676" y="235228"/>
                  <a:pt x="66825" y="234378"/>
                  <a:pt x="66825" y="233387"/>
                </a:cubicBezTo>
                <a:cubicBezTo>
                  <a:pt x="66825" y="232254"/>
                  <a:pt x="67676" y="231404"/>
                  <a:pt x="68669" y="231404"/>
                </a:cubicBezTo>
                <a:lnTo>
                  <a:pt x="155457" y="231404"/>
                </a:lnTo>
                <a:lnTo>
                  <a:pt x="155457" y="65310"/>
                </a:lnTo>
                <a:lnTo>
                  <a:pt x="68669" y="65310"/>
                </a:lnTo>
                <a:cubicBezTo>
                  <a:pt x="67676" y="65310"/>
                  <a:pt x="66825" y="64461"/>
                  <a:pt x="66825" y="63469"/>
                </a:cubicBezTo>
                <a:cubicBezTo>
                  <a:pt x="66825" y="62337"/>
                  <a:pt x="67676" y="61487"/>
                  <a:pt x="68669" y="61487"/>
                </a:cubicBezTo>
                <a:lnTo>
                  <a:pt x="155457" y="61487"/>
                </a:lnTo>
                <a:lnTo>
                  <a:pt x="155457" y="34442"/>
                </a:lnTo>
                <a:cubicBezTo>
                  <a:pt x="155457" y="33451"/>
                  <a:pt x="156308" y="32601"/>
                  <a:pt x="157300" y="32601"/>
                </a:cubicBezTo>
                <a:close/>
                <a:moveTo>
                  <a:pt x="9502" y="0"/>
                </a:moveTo>
                <a:lnTo>
                  <a:pt x="18863" y="0"/>
                </a:lnTo>
                <a:cubicBezTo>
                  <a:pt x="24111" y="0"/>
                  <a:pt x="28365" y="4107"/>
                  <a:pt x="28365" y="9346"/>
                </a:cubicBezTo>
                <a:lnTo>
                  <a:pt x="28365" y="535002"/>
                </a:lnTo>
                <a:lnTo>
                  <a:pt x="594114" y="535002"/>
                </a:lnTo>
                <a:cubicBezTo>
                  <a:pt x="599361" y="535002"/>
                  <a:pt x="603616" y="539250"/>
                  <a:pt x="603616" y="544490"/>
                </a:cubicBezTo>
                <a:lnTo>
                  <a:pt x="603616" y="553978"/>
                </a:lnTo>
                <a:cubicBezTo>
                  <a:pt x="603616" y="559217"/>
                  <a:pt x="599361" y="563324"/>
                  <a:pt x="594114" y="563324"/>
                </a:cubicBezTo>
                <a:lnTo>
                  <a:pt x="9502" y="563324"/>
                </a:lnTo>
                <a:cubicBezTo>
                  <a:pt x="4255" y="563324"/>
                  <a:pt x="0" y="559217"/>
                  <a:pt x="0" y="553978"/>
                </a:cubicBezTo>
                <a:lnTo>
                  <a:pt x="0" y="9346"/>
                </a:lnTo>
                <a:cubicBezTo>
                  <a:pt x="0" y="4107"/>
                  <a:pt x="4255" y="0"/>
                  <a:pt x="9502" y="0"/>
                </a:cubicBezTo>
                <a:close/>
              </a:path>
            </a:pathLst>
          </a:custGeom>
          <a:solidFill>
            <a:srgbClr val="004EA2"/>
          </a:solidFill>
          <a:ln>
            <a:noFill/>
          </a:ln>
        </p:spPr>
      </p:sp>
      <p:sp>
        <p:nvSpPr>
          <p:cNvPr id="3" name="矩形 2"/>
          <p:cNvSpPr/>
          <p:nvPr/>
        </p:nvSpPr>
        <p:spPr>
          <a:xfrm>
            <a:off x="3800614" y="2265782"/>
            <a:ext cx="2533790" cy="523220"/>
          </a:xfrm>
          <a:prstGeom prst="rect">
            <a:avLst/>
          </a:prstGeom>
        </p:spPr>
        <p:txBody>
          <a:bodyPr wrap="square">
            <a:spAutoFit/>
          </a:bodyPr>
          <a:lstStyle/>
          <a:p>
            <a:r>
              <a:rPr lang="zh-CN" altLang="en-US" sz="2800" b="0" i="0" u="none" strike="noStrike" dirty="0">
                <a:solidFill>
                  <a:srgbClr val="004EA2"/>
                </a:solidFill>
                <a:effectLst/>
                <a:latin typeface="+mj-ea"/>
                <a:ea typeface="+mj-ea"/>
              </a:rPr>
              <a:t>统计学导论</a:t>
            </a:r>
            <a:r>
              <a:rPr lang="en-US" altLang="zh-CN" sz="2800" b="0" i="0" u="none" strike="noStrike" dirty="0">
                <a:solidFill>
                  <a:srgbClr val="004EA2"/>
                </a:solidFill>
                <a:effectLst/>
                <a:latin typeface="+mj-ea"/>
                <a:ea typeface="+mj-ea"/>
              </a:rPr>
              <a:t>B</a:t>
            </a:r>
            <a:endParaRPr lang="zh-CN" altLang="en-US" sz="2800" dirty="0">
              <a:solidFill>
                <a:srgbClr val="004EA2"/>
              </a:solidFill>
              <a:latin typeface="+mj-ea"/>
              <a:ea typeface="+mj-ea"/>
            </a:endParaRPr>
          </a:p>
        </p:txBody>
      </p:sp>
      <p:grpSp>
        <p:nvGrpSpPr>
          <p:cNvPr id="32" name="组合 31"/>
          <p:cNvGrpSpPr/>
          <p:nvPr/>
        </p:nvGrpSpPr>
        <p:grpSpPr>
          <a:xfrm>
            <a:off x="3305259" y="2779547"/>
            <a:ext cx="4795854" cy="1070464"/>
            <a:chOff x="2518836" y="2619628"/>
            <a:chExt cx="3860888" cy="861774"/>
          </a:xfrm>
        </p:grpSpPr>
        <p:sp>
          <p:nvSpPr>
            <p:cNvPr id="10" name="矩形 9"/>
            <p:cNvSpPr/>
            <p:nvPr/>
          </p:nvSpPr>
          <p:spPr>
            <a:xfrm>
              <a:off x="2653766" y="2619628"/>
              <a:ext cx="3725958" cy="861774"/>
            </a:xfrm>
            <a:prstGeom prst="rect">
              <a:avLst/>
            </a:prstGeom>
            <a:solidFill>
              <a:schemeClr val="accent5">
                <a:lumMod val="20000"/>
                <a:lumOff val="80000"/>
              </a:schemeClr>
            </a:solidFill>
            <a:ln w="28575">
              <a:solidFill>
                <a:schemeClr val="accent4">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18836" y="2641296"/>
              <a:ext cx="3736175" cy="817657"/>
            </a:xfrm>
            <a:prstGeom prst="rect">
              <a:avLst/>
            </a:prstGeom>
            <a:noFill/>
          </p:spPr>
          <p:txBody>
            <a:bodyPr wrap="square">
              <a:spAutoFit/>
            </a:bodyPr>
            <a:lstStyle/>
            <a:p>
              <a:pPr algn="ctr"/>
              <a:r>
                <a:rPr lang="zh-CN" altLang="en-US" sz="6000" dirty="0">
                  <a:solidFill>
                    <a:srgbClr val="004EA2"/>
                  </a:solidFill>
                  <a:latin typeface="思源黑体 CN Bold" panose="020B0800000000000000" pitchFamily="34" charset="-122"/>
                  <a:ea typeface="思源黑体 CN Bold" panose="020B0800000000000000" pitchFamily="34" charset="-122"/>
                </a:rPr>
                <a:t>第一章</a:t>
              </a:r>
              <a:r>
                <a:rPr lang="en-US" altLang="zh-CN" sz="6000" dirty="0">
                  <a:solidFill>
                    <a:srgbClr val="004EA2"/>
                  </a:solidFill>
                  <a:latin typeface="思源黑体 CN Bold" panose="020B0800000000000000" pitchFamily="34" charset="-122"/>
                  <a:ea typeface="思源黑体 CN Bold" panose="020B0800000000000000" pitchFamily="34" charset="-122"/>
                </a:rPr>
                <a:t> </a:t>
              </a:r>
              <a:r>
                <a:rPr lang="zh-CN" altLang="en-US" sz="6000" dirty="0">
                  <a:solidFill>
                    <a:srgbClr val="004EA2"/>
                  </a:solidFill>
                  <a:latin typeface="思源黑体 CN Bold" panose="020B0800000000000000" pitchFamily="34" charset="-122"/>
                  <a:ea typeface="思源黑体 CN Bold" panose="020B0800000000000000" pitchFamily="34" charset="-122"/>
                </a:rPr>
                <a:t>绪论</a:t>
              </a:r>
              <a:endParaRPr sz="6000" dirty="0">
                <a:solidFill>
                  <a:srgbClr val="004EA2"/>
                </a:solidFill>
                <a:latin typeface="思源黑体 CN Bold" panose="020B0800000000000000" pitchFamily="34" charset="-122"/>
                <a:ea typeface="思源黑体 CN Bold" panose="020B0800000000000000" pitchFamily="34" charset="-122"/>
              </a:endParaRPr>
            </a:p>
          </p:txBody>
        </p:sp>
      </p:grpSp>
      <p:grpSp>
        <p:nvGrpSpPr>
          <p:cNvPr id="23" name="组合 22"/>
          <p:cNvGrpSpPr/>
          <p:nvPr/>
        </p:nvGrpSpPr>
        <p:grpSpPr>
          <a:xfrm>
            <a:off x="5867581" y="2518390"/>
            <a:ext cx="2533792" cy="910610"/>
            <a:chOff x="3304261" y="3625736"/>
            <a:chExt cx="3241685" cy="733084"/>
          </a:xfrm>
        </p:grpSpPr>
        <p:cxnSp>
          <p:nvCxnSpPr>
            <p:cNvPr id="16" name="直接连接符 15"/>
            <p:cNvCxnSpPr/>
            <p:nvPr/>
          </p:nvCxnSpPr>
          <p:spPr>
            <a:xfrm>
              <a:off x="3304261" y="3625948"/>
              <a:ext cx="3241683"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545943" y="3625736"/>
              <a:ext cx="0" cy="73308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746877" y="4349294"/>
              <a:ext cx="79906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7" presetClass="entr" presetSubtype="10" fill="hold" nodeType="withEffect">
                                  <p:stCondLst>
                                    <p:cond delay="25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childTnLst>
                                </p:cTn>
                              </p:par>
                              <p:par>
                                <p:cTn id="17" presetID="16" presetClass="entr" presetSubtype="37" fill="hold" nodeType="with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barn(outVertical)">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49369" y="2499774"/>
            <a:ext cx="2034099" cy="2034099"/>
            <a:chOff x="3033815" y="2028430"/>
            <a:chExt cx="1283039" cy="1283039"/>
          </a:xfrm>
        </p:grpSpPr>
        <p:sp>
          <p:nvSpPr>
            <p:cNvPr id="19" name="椭圆 18"/>
            <p:cNvSpPr/>
            <p:nvPr/>
          </p:nvSpPr>
          <p:spPr>
            <a:xfrm>
              <a:off x="3033815" y="2028430"/>
              <a:ext cx="1283039" cy="128303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512511" y="2255532"/>
              <a:ext cx="325646" cy="308750"/>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grpSp>
      <p:sp>
        <p:nvSpPr>
          <p:cNvPr id="26" name="弧形 25"/>
          <p:cNvSpPr/>
          <p:nvPr/>
        </p:nvSpPr>
        <p:spPr>
          <a:xfrm>
            <a:off x="2630635" y="2394006"/>
            <a:ext cx="2255159" cy="2255159"/>
          </a:xfrm>
          <a:prstGeom prst="arc">
            <a:avLst>
              <a:gd name="adj1" fmla="val 9913484"/>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1998276" y="2499775"/>
            <a:ext cx="7394678" cy="1663397"/>
            <a:chOff x="720622" y="2027076"/>
            <a:chExt cx="7394678" cy="1663397"/>
          </a:xfrm>
        </p:grpSpPr>
        <p:grpSp>
          <p:nvGrpSpPr>
            <p:cNvPr id="33" name="组合 32"/>
            <p:cNvGrpSpPr/>
            <p:nvPr/>
          </p:nvGrpSpPr>
          <p:grpSpPr>
            <a:xfrm>
              <a:off x="1790700" y="2027076"/>
              <a:ext cx="2476500" cy="1107996"/>
              <a:chOff x="1790700" y="2027076"/>
              <a:chExt cx="2476500" cy="1107996"/>
            </a:xfrm>
          </p:grpSpPr>
          <p:sp>
            <p:nvSpPr>
              <p:cNvPr id="18" name="矩形 17"/>
              <p:cNvSpPr/>
              <p:nvPr/>
            </p:nvSpPr>
            <p:spPr>
              <a:xfrm>
                <a:off x="2884487" y="2027076"/>
                <a:ext cx="1242649" cy="1107996"/>
              </a:xfrm>
              <a:prstGeom prst="rect">
                <a:avLst/>
              </a:prstGeom>
            </p:spPr>
            <p:txBody>
              <a:bodyPr wrap="none">
                <a:spAutoFit/>
              </a:bodyPr>
              <a:lstStyle/>
              <a:p>
                <a:pPr lvl="0" algn="ctr">
                  <a:defRPr/>
                </a:pPr>
                <a:r>
                  <a:rPr lang="en-US" altLang="zh-CN" sz="6600" b="1" i="1" dirty="0">
                    <a:solidFill>
                      <a:srgbClr val="004EA2"/>
                    </a:solidFill>
                    <a:latin typeface="+mj-lt"/>
                  </a:rPr>
                  <a:t>1.1</a:t>
                </a:r>
                <a:endParaRPr lang="en-US" altLang="zh-CN" sz="6600" b="1" i="1" dirty="0">
                  <a:solidFill>
                    <a:srgbClr val="004EA2"/>
                  </a:solidFill>
                  <a:latin typeface="+mj-lt"/>
                </a:endParaRPr>
              </a:p>
            </p:txBody>
          </p:sp>
          <p:cxnSp>
            <p:nvCxnSpPr>
              <p:cNvPr id="21" name="直接连接符 20"/>
              <p:cNvCxnSpPr/>
              <p:nvPr/>
            </p:nvCxnSpPr>
            <p:spPr>
              <a:xfrm>
                <a:off x="1790700" y="2933929"/>
                <a:ext cx="24765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720622" y="3083632"/>
              <a:ext cx="7394678" cy="606841"/>
              <a:chOff x="720622" y="3083632"/>
              <a:chExt cx="7394678" cy="606841"/>
            </a:xfrm>
          </p:grpSpPr>
          <p:sp>
            <p:nvSpPr>
              <p:cNvPr id="3" name="TextBox 30"/>
              <p:cNvSpPr txBox="1"/>
              <p:nvPr/>
            </p:nvSpPr>
            <p:spPr>
              <a:xfrm>
                <a:off x="720622" y="308363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未知现象的认识过程与统计学</a:t>
                </a:r>
                <a:endParaRPr lang="zh-CN" altLang="en-US" sz="3600" dirty="0">
                  <a:solidFill>
                    <a:srgbClr val="004EA2"/>
                  </a:solidFill>
                  <a:latin typeface="思源黑体 CN Bold" panose="020B0800000000000000" pitchFamily="34" charset="-122"/>
                  <a:ea typeface="思源黑体 CN Bold" panose="020B0800000000000000" pitchFamily="34" charset="-122"/>
                </a:endParaRPr>
              </a:p>
            </p:txBody>
          </p:sp>
          <p:cxnSp>
            <p:nvCxnSpPr>
              <p:cNvPr id="30" name="直接连接符 29"/>
              <p:cNvCxnSpPr/>
              <p:nvPr/>
            </p:nvCxnSpPr>
            <p:spPr>
              <a:xfrm>
                <a:off x="1250656" y="3690473"/>
                <a:ext cx="64516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38137" y="133497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nalytics_156370"/>
          <p:cNvSpPr>
            <a:spLocks noChangeAspect="1"/>
          </p:cNvSpPr>
          <p:nvPr/>
        </p:nvSpPr>
        <p:spPr bwMode="auto">
          <a:xfrm>
            <a:off x="2102839" y="127452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6" name="矩形 5"/>
          <p:cNvSpPr/>
          <p:nvPr/>
        </p:nvSpPr>
        <p:spPr>
          <a:xfrm>
            <a:off x="2013482" y="1726901"/>
            <a:ext cx="5314828" cy="461665"/>
          </a:xfrm>
          <a:prstGeom prst="rect">
            <a:avLst/>
          </a:prstGeom>
          <a:noFill/>
          <a:ln w="57150">
            <a:noFill/>
          </a:ln>
        </p:spPr>
        <p:txBody>
          <a:bodyPr wrap="square" anchor="ctr" anchorCtr="0">
            <a:spAutoFit/>
          </a:bodyPr>
          <a:lstStyle/>
          <a:p>
            <a:r>
              <a:rPr lang="en-US" altLang="zh-CN" sz="2400" b="1" dirty="0">
                <a:solidFill>
                  <a:srgbClr val="004EA2"/>
                </a:solidFill>
                <a:latin typeface="思源黑体 CN Normal" panose="020B0400000000000000" pitchFamily="34" charset="-122"/>
                <a:ea typeface="思源黑体 CN Normal" panose="020B0400000000000000" pitchFamily="34" charset="-122"/>
              </a:rPr>
              <a:t>Email</a:t>
            </a:r>
            <a:r>
              <a:rPr lang="zh-CN" altLang="en-US" sz="2400" b="1" dirty="0" smtClean="0">
                <a:solidFill>
                  <a:srgbClr val="004EA2"/>
                </a:solidFill>
                <a:latin typeface="思源黑体 CN Normal" panose="020B0400000000000000" pitchFamily="34" charset="-122"/>
                <a:ea typeface="思源黑体 CN Normal" panose="020B0400000000000000" pitchFamily="34" charset="-122"/>
              </a:rPr>
              <a:t>：</a:t>
            </a:r>
            <a:r>
              <a:rPr lang="en-US" altLang="zh-CN" sz="2400" dirty="0" smtClean="0">
                <a:solidFill>
                  <a:prstClr val="black"/>
                </a:solidFill>
                <a:ea typeface="思源黑体 CN Normal" panose="020B0400000000000000" pitchFamily="34" charset="-122"/>
              </a:rPr>
              <a:t>du_xinling2008@163.com</a:t>
            </a:r>
            <a:endParaRPr lang="en-US" altLang="zh-CN" sz="2400" dirty="0">
              <a:solidFill>
                <a:prstClr val="black"/>
              </a:solidFill>
              <a:ea typeface="思源黑体 CN Normal" panose="020B0400000000000000" pitchFamily="34" charset="-122"/>
            </a:endParaRPr>
          </a:p>
        </p:txBody>
      </p:sp>
      <p:sp>
        <p:nvSpPr>
          <p:cNvPr id="7" name="椭圆 6"/>
          <p:cNvSpPr/>
          <p:nvPr/>
        </p:nvSpPr>
        <p:spPr>
          <a:xfrm>
            <a:off x="1633649" y="2770264"/>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nalytics_156370"/>
          <p:cNvSpPr>
            <a:spLocks noChangeAspect="1"/>
          </p:cNvSpPr>
          <p:nvPr/>
        </p:nvSpPr>
        <p:spPr bwMode="auto">
          <a:xfrm>
            <a:off x="2098351" y="2721914"/>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9" name="矩形 8"/>
          <p:cNvSpPr/>
          <p:nvPr/>
        </p:nvSpPr>
        <p:spPr>
          <a:xfrm>
            <a:off x="2013481" y="3232101"/>
            <a:ext cx="7900539" cy="460375"/>
          </a:xfrm>
          <a:prstGeom prst="rect">
            <a:avLst/>
          </a:prstGeom>
          <a:noFill/>
          <a:ln w="57150">
            <a:noFill/>
          </a:ln>
        </p:spPr>
        <p:txBody>
          <a:bodyPr wrap="square" anchor="ctr" anchorCtr="0">
            <a:spAutoFit/>
          </a:bodyPr>
          <a:lstStyle/>
          <a:p>
            <a:r>
              <a:rPr lang="zh-CN" altLang="en-US" sz="2400" b="1" dirty="0">
                <a:solidFill>
                  <a:srgbClr val="004EA2"/>
                </a:solidFill>
                <a:latin typeface="思源黑体 CN Normal" panose="020B0400000000000000" pitchFamily="34" charset="-122"/>
                <a:ea typeface="思源黑体 CN Normal" panose="020B0400000000000000" pitchFamily="34" charset="-122"/>
              </a:rPr>
              <a:t>微信群</a:t>
            </a:r>
            <a:r>
              <a:rPr lang="zh-CN" altLang="en-US" sz="2400" b="1" dirty="0" smtClean="0">
                <a:solidFill>
                  <a:srgbClr val="004EA2"/>
                </a:solidFill>
                <a:latin typeface="思源黑体 CN Normal" panose="020B0400000000000000" pitchFamily="34" charset="-122"/>
                <a:ea typeface="思源黑体 CN Normal" panose="020B0400000000000000" pitchFamily="34" charset="-122"/>
              </a:rPr>
              <a:t>：</a:t>
            </a:r>
            <a:r>
              <a:rPr lang="zh-CN" altLang="en-US" sz="2400" dirty="0" smtClean="0">
                <a:solidFill>
                  <a:prstClr val="black"/>
                </a:solidFill>
                <a:latin typeface="思源黑体 CN Normal" panose="020B0400000000000000" pitchFamily="34" charset="-122"/>
                <a:ea typeface="思源黑体 CN Normal" panose="020B0400000000000000" pitchFamily="34" charset="-122"/>
              </a:rPr>
              <a:t>统计学</a:t>
            </a:r>
            <a:r>
              <a:rPr lang="zh-CN" altLang="en-US" sz="2400" dirty="0">
                <a:solidFill>
                  <a:prstClr val="black"/>
                </a:solidFill>
                <a:latin typeface="思源黑体 CN Normal" panose="020B0400000000000000" pitchFamily="34" charset="-122"/>
                <a:ea typeface="思源黑体 CN Normal" panose="020B0400000000000000" pitchFamily="34" charset="-122"/>
              </a:rPr>
              <a:t>导论</a:t>
            </a:r>
            <a:r>
              <a:rPr lang="en-US" altLang="zh-CN" sz="2400" dirty="0" smtClean="0">
                <a:solidFill>
                  <a:prstClr val="black"/>
                </a:solidFill>
                <a:ea typeface="思源黑体 CN Normal" panose="020B0400000000000000" pitchFamily="34" charset="-122"/>
              </a:rPr>
              <a:t>B</a:t>
            </a:r>
            <a:r>
              <a:rPr lang="en-US" altLang="zh-CN" sz="2400" dirty="0" smtClean="0">
                <a:solidFill>
                  <a:srgbClr val="004EA2"/>
                </a:solidFill>
                <a:ea typeface="思源黑体 CN Normal" panose="020B0400000000000000" pitchFamily="34" charset="-122"/>
                <a:sym typeface="+mn-ea"/>
              </a:rPr>
              <a:t>2024</a:t>
            </a:r>
            <a:r>
              <a:rPr lang="zh-CN" altLang="en-US" sz="2400" dirty="0">
                <a:solidFill>
                  <a:prstClr val="black"/>
                </a:solidFill>
                <a:latin typeface="思源黑体 CN Normal" panose="020B0400000000000000" pitchFamily="34" charset="-122"/>
                <a:ea typeface="思源黑体 CN Normal" panose="020B0400000000000000" pitchFamily="34" charset="-122"/>
                <a:sym typeface="+mn-ea"/>
              </a:rPr>
              <a:t>秋</a:t>
            </a:r>
            <a:endParaRPr lang="zh-CN" altLang="en-US" sz="2400" dirty="0">
              <a:solidFill>
                <a:prstClr val="black"/>
              </a:solidFill>
              <a:latin typeface="思源黑体 CN Normal" panose="020B0400000000000000" pitchFamily="34" charset="-122"/>
              <a:ea typeface="思源黑体 CN Normal" panose="020B0400000000000000" pitchFamily="34" charset="-122"/>
              <a:sym typeface="+mn-ea"/>
            </a:endParaRPr>
          </a:p>
        </p:txBody>
      </p:sp>
      <p:sp>
        <p:nvSpPr>
          <p:cNvPr id="10" name="椭圆 9"/>
          <p:cNvSpPr/>
          <p:nvPr/>
        </p:nvSpPr>
        <p:spPr>
          <a:xfrm>
            <a:off x="1653136" y="4286122"/>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nalytics_156370"/>
          <p:cNvSpPr>
            <a:spLocks noChangeAspect="1"/>
          </p:cNvSpPr>
          <p:nvPr/>
        </p:nvSpPr>
        <p:spPr bwMode="auto">
          <a:xfrm>
            <a:off x="2106246" y="4136260"/>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12" name="矩形 11"/>
          <p:cNvSpPr/>
          <p:nvPr/>
        </p:nvSpPr>
        <p:spPr>
          <a:xfrm>
            <a:off x="2106246" y="3876756"/>
            <a:ext cx="7042977" cy="2306955"/>
          </a:xfrm>
          <a:prstGeom prst="rect">
            <a:avLst/>
          </a:prstGeom>
          <a:noFill/>
          <a:ln w="57150">
            <a:noFill/>
          </a:ln>
        </p:spPr>
        <p:txBody>
          <a:bodyPr wrap="square" anchor="ctr" anchorCtr="0">
            <a:spAutoFit/>
          </a:bodyPr>
          <a:lstStyle/>
          <a:p>
            <a:endParaRPr lang="en-US" altLang="zh-CN" sz="2400" b="1" dirty="0" smtClean="0">
              <a:solidFill>
                <a:srgbClr val="004EA2"/>
              </a:solidFill>
              <a:latin typeface="思源黑体 CN Normal" panose="020B0400000000000000" pitchFamily="34" charset="-122"/>
              <a:ea typeface="思源黑体 CN Normal" panose="020B0400000000000000" pitchFamily="34" charset="-122"/>
            </a:endParaRPr>
          </a:p>
          <a:p>
            <a:endParaRPr lang="en-US" altLang="zh-CN" sz="2400" b="1" dirty="0" smtClean="0">
              <a:solidFill>
                <a:srgbClr val="004EA2"/>
              </a:solidFill>
              <a:latin typeface="思源黑体 CN Normal" panose="020B0400000000000000" pitchFamily="34" charset="-122"/>
              <a:ea typeface="思源黑体 CN Normal" panose="020B0400000000000000" pitchFamily="34" charset="-122"/>
            </a:endParaRPr>
          </a:p>
          <a:p>
            <a:r>
              <a:rPr lang="zh-CN" altLang="en-US" sz="2400" b="1" dirty="0" smtClean="0">
                <a:solidFill>
                  <a:srgbClr val="004EA2"/>
                </a:solidFill>
                <a:latin typeface="思源黑体 CN Normal" panose="020B0400000000000000" pitchFamily="34" charset="-122"/>
                <a:ea typeface="思源黑体 CN Normal" panose="020B0400000000000000" pitchFamily="34" charset="-122"/>
              </a:rPr>
              <a:t>助教：</a:t>
            </a:r>
            <a:endParaRPr lang="en-US" altLang="zh-CN" sz="2400" b="1" dirty="0" smtClean="0">
              <a:solidFill>
                <a:srgbClr val="004EA2"/>
              </a:solidFill>
              <a:latin typeface="思源黑体 CN Normal" panose="020B0400000000000000" pitchFamily="34" charset="-122"/>
              <a:ea typeface="思源黑体 CN Normal" panose="020B0400000000000000" pitchFamily="34" charset="-122"/>
            </a:endParaRPr>
          </a:p>
          <a:p>
            <a:r>
              <a:rPr lang="zh-CN" altLang="en-US" sz="2400" b="1" dirty="0" smtClean="0">
                <a:solidFill>
                  <a:srgbClr val="004EA2"/>
                </a:solidFill>
                <a:latin typeface="宋体" panose="02010600030101010101" pitchFamily="2" charset="-122"/>
                <a:ea typeface="宋体" panose="02010600030101010101" pitchFamily="2" charset="-122"/>
              </a:rPr>
              <a:t>郑盼盼</a:t>
            </a:r>
            <a:r>
              <a:rPr lang="en-US" altLang="zh-CN" sz="2400" b="1" dirty="0" smtClean="0">
                <a:solidFill>
                  <a:srgbClr val="004EA2"/>
                </a:solidFill>
                <a:latin typeface="思源黑体 CN Normal" panose="020B0400000000000000" pitchFamily="34" charset="-122"/>
                <a:ea typeface="思源黑体 CN Normal" panose="020B0400000000000000" pitchFamily="34" charset="-122"/>
              </a:rPr>
              <a:t> </a:t>
            </a:r>
            <a:r>
              <a:rPr lang="en-US" altLang="zh-CN" sz="2400" dirty="0" smtClean="0">
                <a:solidFill>
                  <a:srgbClr val="004EA2"/>
                </a:solidFill>
                <a:latin typeface="+mj-lt"/>
                <a:ea typeface="思源黑体 CN Normal" panose="020B0400000000000000" pitchFamily="34" charset="-122"/>
                <a:cs typeface="+mj-lt"/>
              </a:rPr>
              <a:t>202321250043</a:t>
            </a:r>
            <a:r>
              <a:rPr lang="en-US" altLang="zh-CN" sz="2400" dirty="0" smtClean="0">
                <a:solidFill>
                  <a:srgbClr val="004EA2"/>
                </a:solidFill>
                <a:ea typeface="思源黑体 CN Normal" panose="020B0400000000000000" pitchFamily="34" charset="-122"/>
              </a:rPr>
              <a:t>@mail.bnu.edu.cn</a:t>
            </a:r>
            <a:endParaRPr lang="en-US" altLang="zh-CN" sz="2400" dirty="0" smtClean="0">
              <a:ea typeface="思源黑体 CN Normal" panose="020B0400000000000000" pitchFamily="34" charset="-122"/>
            </a:endParaRPr>
          </a:p>
          <a:p>
            <a:r>
              <a:rPr lang="zh-CN" altLang="en-US" sz="2400" b="1" dirty="0" smtClean="0">
                <a:solidFill>
                  <a:srgbClr val="004EA2"/>
                </a:solidFill>
                <a:latin typeface="宋体" panose="02010600030101010101" pitchFamily="2" charset="-122"/>
                <a:ea typeface="宋体" panose="02010600030101010101" pitchFamily="2" charset="-122"/>
              </a:rPr>
              <a:t>张</a:t>
            </a:r>
            <a:r>
              <a:rPr lang="en-US" altLang="zh-CN" sz="2400" b="1" dirty="0" smtClean="0">
                <a:solidFill>
                  <a:srgbClr val="004EA2"/>
                </a:solidFill>
                <a:latin typeface="宋体" panose="02010600030101010101" pitchFamily="2" charset="-122"/>
                <a:ea typeface="宋体" panose="02010600030101010101" pitchFamily="2" charset="-122"/>
              </a:rPr>
              <a:t>  </a:t>
            </a:r>
            <a:r>
              <a:rPr lang="zh-CN" altLang="en-US" sz="2400" b="1" dirty="0" smtClean="0">
                <a:solidFill>
                  <a:srgbClr val="004EA2"/>
                </a:solidFill>
                <a:latin typeface="宋体" panose="02010600030101010101" pitchFamily="2" charset="-122"/>
                <a:ea typeface="宋体" panose="02010600030101010101" pitchFamily="2" charset="-122"/>
              </a:rPr>
              <a:t>琳</a:t>
            </a:r>
            <a:r>
              <a:rPr lang="en-US" altLang="zh-CN" sz="2400" b="1" dirty="0" smtClean="0">
                <a:solidFill>
                  <a:srgbClr val="004EA2"/>
                </a:solidFill>
                <a:latin typeface="宋体" panose="02010600030101010101" pitchFamily="2" charset="-122"/>
                <a:ea typeface="宋体" panose="02010600030101010101" pitchFamily="2" charset="-122"/>
              </a:rPr>
              <a:t> </a:t>
            </a:r>
            <a:r>
              <a:rPr lang="en-US" altLang="zh-CN" sz="2400" dirty="0" smtClean="0">
                <a:solidFill>
                  <a:srgbClr val="004EA2"/>
                </a:solidFill>
                <a:latin typeface="Times New Roman" panose="02020603050405020304" pitchFamily="18" charset="0"/>
                <a:ea typeface="宋体" panose="02010600030101010101" pitchFamily="2" charset="-122"/>
                <a:cs typeface="Times New Roman" panose="02020603050405020304" pitchFamily="18" charset="0"/>
              </a:rPr>
              <a:t>202322011097</a:t>
            </a:r>
            <a:r>
              <a:rPr lang="en-US" altLang="zh-CN" sz="2400" dirty="0" smtClean="0">
                <a:solidFill>
                  <a:srgbClr val="004EA2"/>
                </a:solidFill>
                <a:ea typeface="思源黑体 CN Normal" panose="020B0400000000000000" pitchFamily="34" charset="-122"/>
              </a:rPr>
              <a:t>@mail.bnu.edu.cn</a:t>
            </a:r>
            <a:endParaRPr lang="en-US" altLang="zh-CN" sz="2400" dirty="0">
              <a:ea typeface="思源黑体 CN Normal" panose="020B0400000000000000" pitchFamily="34" charset="-122"/>
            </a:endParaRPr>
          </a:p>
          <a:p>
            <a:endParaRPr lang="en-US" altLang="zh-CN" sz="2400" dirty="0">
              <a:latin typeface="思源黑体 CN Normal" panose="020B0400000000000000" pitchFamily="34" charset="-122"/>
              <a:ea typeface="思源黑体 CN Normal" panose="020B0400000000000000" pitchFamily="34" charset="-122"/>
            </a:endParaRPr>
          </a:p>
        </p:txBody>
      </p:sp>
      <p:pic>
        <p:nvPicPr>
          <p:cNvPr id="2" name="图片 1" descr="7e0a324c8b6a6f14597c40fc92496ba"/>
          <p:cNvPicPr>
            <a:picLocks noChangeAspect="1"/>
          </p:cNvPicPr>
          <p:nvPr/>
        </p:nvPicPr>
        <p:blipFill>
          <a:blip r:embed="rId1"/>
          <a:stretch>
            <a:fillRect/>
          </a:stretch>
        </p:blipFill>
        <p:spPr>
          <a:xfrm>
            <a:off x="7958455" y="2580640"/>
            <a:ext cx="2586355" cy="3022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770147" y="1130187"/>
            <a:ext cx="3719636" cy="470391"/>
            <a:chOff x="1053632" y="1397127"/>
            <a:chExt cx="3719636" cy="470391"/>
          </a:xfrm>
        </p:grpSpPr>
        <p:sp>
          <p:nvSpPr>
            <p:cNvPr id="4" name="矩形 3"/>
            <p:cNvSpPr/>
            <p:nvPr/>
          </p:nvSpPr>
          <p:spPr>
            <a:xfrm>
              <a:off x="1520318" y="1405853"/>
              <a:ext cx="3252950" cy="461665"/>
            </a:xfrm>
            <a:prstGeom prst="rect">
              <a:avLst/>
            </a:prstGeom>
          </p:spPr>
          <p:txBody>
            <a:bodyPr wrap="square">
              <a:spAutoFit/>
            </a:bodyPr>
            <a:lstStyle/>
            <a:p>
              <a:r>
                <a:rPr lang="zh-CN" altLang="en-US" sz="2400" dirty="0">
                  <a:solidFill>
                    <a:srgbClr val="004EA2"/>
                  </a:solidFill>
                  <a:ea typeface="思源黑体 CN Bold" panose="020B0800000000000000" pitchFamily="34" charset="-122"/>
                </a:rPr>
                <a:t>案例</a:t>
              </a:r>
              <a:r>
                <a:rPr lang="en-US" altLang="zh-CN" sz="2400" b="1" dirty="0">
                  <a:solidFill>
                    <a:srgbClr val="004EA2"/>
                  </a:solidFill>
                  <a:ea typeface="思源黑体 CN Bold" panose="020B0800000000000000" pitchFamily="34" charset="-122"/>
                </a:rPr>
                <a:t>1.1</a:t>
              </a:r>
              <a:r>
                <a:rPr lang="en-US" altLang="zh-CN" sz="2400" dirty="0">
                  <a:solidFill>
                    <a:srgbClr val="004EA2"/>
                  </a:solidFill>
                  <a:ea typeface="思源黑体 CN Bold" panose="020B0800000000000000" pitchFamily="34" charset="-122"/>
                </a:rPr>
                <a:t>  </a:t>
              </a:r>
              <a:r>
                <a:rPr lang="zh-CN" altLang="en-US" sz="2400" dirty="0">
                  <a:solidFill>
                    <a:srgbClr val="004EA2"/>
                  </a:solidFill>
                  <a:ea typeface="思源黑体 CN Bold" panose="020B0800000000000000" pitchFamily="34" charset="-122"/>
                </a:rPr>
                <a:t>未来的天气</a:t>
              </a:r>
              <a:endParaRPr lang="en-US" altLang="zh-CN" sz="2400" dirty="0">
                <a:solidFill>
                  <a:srgbClr val="004EA2"/>
                </a:solidFill>
                <a:ea typeface="思源黑体 CN Bold" panose="020B0800000000000000" pitchFamily="34" charset="-122"/>
              </a:endParaRPr>
            </a:p>
          </p:txBody>
        </p:sp>
        <p:grpSp>
          <p:nvGrpSpPr>
            <p:cNvPr id="35" name="组合 34"/>
            <p:cNvGrpSpPr/>
            <p:nvPr/>
          </p:nvGrpSpPr>
          <p:grpSpPr>
            <a:xfrm>
              <a:off x="1053632" y="1397127"/>
              <a:ext cx="428587" cy="424183"/>
              <a:chOff x="1053632" y="1397127"/>
              <a:chExt cx="428587" cy="424183"/>
            </a:xfrm>
          </p:grpSpPr>
          <p:sp>
            <p:nvSpPr>
              <p:cNvPr id="33" name="矩形 32"/>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sp>
          </p:grpSp>
        </p:grpSp>
      </p:grpSp>
      <p:sp>
        <p:nvSpPr>
          <p:cNvPr id="42" name="矩形 41"/>
          <p:cNvSpPr/>
          <p:nvPr/>
        </p:nvSpPr>
        <p:spPr>
          <a:xfrm>
            <a:off x="3641263" y="4352672"/>
            <a:ext cx="2666464" cy="1323439"/>
          </a:xfrm>
          <a:prstGeom prst="rect">
            <a:avLst/>
          </a:prstGeom>
        </p:spPr>
        <p:txBody>
          <a:bodyPr wrap="square">
            <a:spAutoFit/>
            <a:scene3d>
              <a:camera prst="orthographicFront"/>
              <a:lightRig rig="threePt" dir="t"/>
            </a:scene3d>
            <a:sp3d contourW="12700"/>
          </a:bodyPr>
          <a:lstStyle/>
          <a:p>
            <a:r>
              <a:rPr lang="zh-CN" altLang="en-US" sz="2000" b="1" dirty="0">
                <a:solidFill>
                  <a:srgbClr val="FF0000"/>
                </a:solidFill>
                <a:sym typeface="+mn-ea"/>
              </a:rPr>
              <a:t>谚语：</a:t>
            </a:r>
            <a:r>
              <a:rPr lang="zh-CN" altLang="en-US" sz="2000" dirty="0">
                <a:sym typeface="+mn-ea"/>
              </a:rPr>
              <a:t>关于气压、湿度、云、雨、冰雹等气象要素定性观测的经验总结。</a:t>
            </a:r>
            <a:endParaRPr lang="zh-CN" altLang="en-US" sz="2000" dirty="0">
              <a:sym typeface="+mn-ea"/>
            </a:endParaRPr>
          </a:p>
        </p:txBody>
      </p:sp>
      <p:sp>
        <p:nvSpPr>
          <p:cNvPr id="53" name="文本框 52"/>
          <p:cNvSpPr txBox="1"/>
          <p:nvPr/>
        </p:nvSpPr>
        <p:spPr>
          <a:xfrm>
            <a:off x="1854058" y="1863772"/>
            <a:ext cx="2634313" cy="1015663"/>
          </a:xfrm>
          <a:prstGeom prst="rect">
            <a:avLst/>
          </a:prstGeom>
          <a:noFill/>
        </p:spPr>
        <p:txBody>
          <a:bodyPr wrap="square" rtlCol="0">
            <a:spAutoFit/>
          </a:bodyPr>
          <a:lstStyle/>
          <a:p>
            <a:r>
              <a:rPr lang="zh-CN" altLang="en-US" sz="2000" b="1" dirty="0">
                <a:solidFill>
                  <a:srgbClr val="FF0000"/>
                </a:solidFill>
                <a:sym typeface="+mn-ea"/>
              </a:rPr>
              <a:t>神化：</a:t>
            </a:r>
            <a:r>
              <a:rPr lang="zh-CN" altLang="en-US" sz="2000" dirty="0">
                <a:sym typeface="+mn-ea"/>
              </a:rPr>
              <a:t>古时人们不能解释天气的变化，把它归结为神的支配。</a:t>
            </a:r>
            <a:endParaRPr lang="zh-CN" altLang="en-US" sz="2000" dirty="0">
              <a:sym typeface="+mn-ea"/>
            </a:endParaRPr>
          </a:p>
        </p:txBody>
      </p:sp>
      <p:sp>
        <p:nvSpPr>
          <p:cNvPr id="64" name="矩形 63"/>
          <p:cNvSpPr/>
          <p:nvPr/>
        </p:nvSpPr>
        <p:spPr>
          <a:xfrm>
            <a:off x="6892433" y="4373440"/>
            <a:ext cx="2666464" cy="1015663"/>
          </a:xfrm>
          <a:prstGeom prst="rect">
            <a:avLst/>
          </a:prstGeom>
        </p:spPr>
        <p:txBody>
          <a:bodyPr wrap="square">
            <a:spAutoFit/>
            <a:scene3d>
              <a:camera prst="orthographicFront"/>
              <a:lightRig rig="threePt" dir="t"/>
            </a:scene3d>
            <a:sp3d contourW="12700"/>
          </a:bodyPr>
          <a:lstStyle/>
          <a:p>
            <a:r>
              <a:rPr lang="zh-CN" altLang="en-US" sz="2000" b="1" dirty="0">
                <a:solidFill>
                  <a:srgbClr val="FF0000"/>
                </a:solidFill>
                <a:sym typeface="+mn-ea"/>
              </a:rPr>
              <a:t>台网定量观测预报</a:t>
            </a:r>
            <a:r>
              <a:rPr lang="zh-CN" altLang="en-US" sz="2000" dirty="0">
                <a:sym typeface="+mn-ea"/>
              </a:rPr>
              <a:t>：用全球气象观测网数据预报未来天气。</a:t>
            </a:r>
            <a:endParaRPr lang="zh-CN" altLang="en-US" sz="2000" dirty="0">
              <a:sym typeface="+mn-ea"/>
            </a:endParaRPr>
          </a:p>
        </p:txBody>
      </p:sp>
      <p:sp>
        <p:nvSpPr>
          <p:cNvPr id="65" name="文本框 64"/>
          <p:cNvSpPr txBox="1"/>
          <p:nvPr/>
        </p:nvSpPr>
        <p:spPr>
          <a:xfrm>
            <a:off x="5575277" y="1861002"/>
            <a:ext cx="2634313" cy="1015663"/>
          </a:xfrm>
          <a:prstGeom prst="rect">
            <a:avLst/>
          </a:prstGeom>
          <a:noFill/>
        </p:spPr>
        <p:txBody>
          <a:bodyPr wrap="square" rtlCol="0">
            <a:spAutoFit/>
          </a:bodyPr>
          <a:lstStyle/>
          <a:p>
            <a:r>
              <a:rPr lang="zh-CN" altLang="en-US" sz="2000" b="1" dirty="0">
                <a:solidFill>
                  <a:srgbClr val="FF0000"/>
                </a:solidFill>
                <a:sym typeface="+mn-ea"/>
              </a:rPr>
              <a:t>当地定量观测数据预报</a:t>
            </a:r>
            <a:r>
              <a:rPr lang="zh-CN" altLang="en-US" sz="2000" dirty="0">
                <a:sym typeface="+mn-ea"/>
              </a:rPr>
              <a:t>：用当地天气测量数据预报未来天气。</a:t>
            </a:r>
            <a:endParaRPr lang="zh-CN" altLang="en-US" sz="2000" dirty="0">
              <a:sym typeface="+mn-ea"/>
            </a:endParaRPr>
          </a:p>
        </p:txBody>
      </p:sp>
      <p:grpSp>
        <p:nvGrpSpPr>
          <p:cNvPr id="9" name="组合 8"/>
          <p:cNvGrpSpPr/>
          <p:nvPr/>
        </p:nvGrpSpPr>
        <p:grpSpPr>
          <a:xfrm>
            <a:off x="4338202" y="2897363"/>
            <a:ext cx="1413913" cy="1413913"/>
            <a:chOff x="3048021" y="2822419"/>
            <a:chExt cx="1413913" cy="1413913"/>
          </a:xfrm>
        </p:grpSpPr>
        <p:sp>
          <p:nvSpPr>
            <p:cNvPr id="59" name="椭圆 58"/>
            <p:cNvSpPr/>
            <p:nvPr/>
          </p:nvSpPr>
          <p:spPr>
            <a:xfrm>
              <a:off x="3048021" y="2822419"/>
              <a:ext cx="1413913" cy="14139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nalytics-search_72352"/>
            <p:cNvSpPr>
              <a:spLocks noChangeAspect="1"/>
            </p:cNvSpPr>
            <p:nvPr/>
          </p:nvSpPr>
          <p:spPr bwMode="auto">
            <a:xfrm>
              <a:off x="3495610" y="3272082"/>
              <a:ext cx="507941" cy="505103"/>
            </a:xfrm>
            <a:custGeom>
              <a:avLst/>
              <a:gdLst>
                <a:gd name="connsiteX0" fmla="*/ 595093 w 606067"/>
                <a:gd name="connsiteY0" fmla="*/ 345559 h 602682"/>
                <a:gd name="connsiteX1" fmla="*/ 603334 w 606067"/>
                <a:gd name="connsiteY1" fmla="*/ 366109 h 602682"/>
                <a:gd name="connsiteX2" fmla="*/ 587951 w 606067"/>
                <a:gd name="connsiteY2" fmla="*/ 392414 h 602682"/>
                <a:gd name="connsiteX3" fmla="*/ 592896 w 606067"/>
                <a:gd name="connsiteY3" fmla="*/ 370585 h 602682"/>
                <a:gd name="connsiteX4" fmla="*/ 595093 w 606067"/>
                <a:gd name="connsiteY4" fmla="*/ 345559 h 602682"/>
                <a:gd name="connsiteX5" fmla="*/ 336566 w 606067"/>
                <a:gd name="connsiteY5" fmla="*/ 335680 h 602682"/>
                <a:gd name="connsiteX6" fmla="*/ 472937 w 606067"/>
                <a:gd name="connsiteY6" fmla="*/ 335680 h 602682"/>
                <a:gd name="connsiteX7" fmla="*/ 472297 w 606067"/>
                <a:gd name="connsiteY7" fmla="*/ 351128 h 602682"/>
                <a:gd name="connsiteX8" fmla="*/ 444748 w 606067"/>
                <a:gd name="connsiteY8" fmla="*/ 395735 h 602682"/>
                <a:gd name="connsiteX9" fmla="*/ 443284 w 606067"/>
                <a:gd name="connsiteY9" fmla="*/ 396649 h 602682"/>
                <a:gd name="connsiteX10" fmla="*/ 366495 w 606067"/>
                <a:gd name="connsiteY10" fmla="*/ 396649 h 602682"/>
                <a:gd name="connsiteX11" fmla="*/ 349105 w 606067"/>
                <a:gd name="connsiteY11" fmla="*/ 380378 h 602682"/>
                <a:gd name="connsiteX12" fmla="*/ 336566 w 606067"/>
                <a:gd name="connsiteY12" fmla="*/ 335680 h 602682"/>
                <a:gd name="connsiteX13" fmla="*/ 404472 w 606067"/>
                <a:gd name="connsiteY13" fmla="*/ 241254 h 602682"/>
                <a:gd name="connsiteX14" fmla="*/ 346630 w 606067"/>
                <a:gd name="connsiteY14" fmla="*/ 259989 h 602682"/>
                <a:gd name="connsiteX15" fmla="*/ 306818 w 606067"/>
                <a:gd name="connsiteY15" fmla="*/ 324512 h 602682"/>
                <a:gd name="connsiteX16" fmla="*/ 324298 w 606067"/>
                <a:gd name="connsiteY16" fmla="*/ 398175 h 602682"/>
                <a:gd name="connsiteX17" fmla="*/ 404747 w 606067"/>
                <a:gd name="connsiteY17" fmla="*/ 439210 h 602682"/>
                <a:gd name="connsiteX18" fmla="*/ 462680 w 606067"/>
                <a:gd name="connsiteY18" fmla="*/ 420474 h 602682"/>
                <a:gd name="connsiteX19" fmla="*/ 502493 w 606067"/>
                <a:gd name="connsiteY19" fmla="*/ 355951 h 602682"/>
                <a:gd name="connsiteX20" fmla="*/ 485012 w 606067"/>
                <a:gd name="connsiteY20" fmla="*/ 282289 h 602682"/>
                <a:gd name="connsiteX21" fmla="*/ 404472 w 606067"/>
                <a:gd name="connsiteY21" fmla="*/ 241254 h 602682"/>
                <a:gd name="connsiteX22" fmla="*/ 404472 w 606067"/>
                <a:gd name="connsiteY22" fmla="*/ 180295 h 602682"/>
                <a:gd name="connsiteX23" fmla="*/ 534526 w 606067"/>
                <a:gd name="connsiteY23" fmla="*/ 246555 h 602682"/>
                <a:gd name="connsiteX24" fmla="*/ 562806 w 606067"/>
                <a:gd name="connsiteY24" fmla="*/ 365730 h 602682"/>
                <a:gd name="connsiteX25" fmla="*/ 544593 w 606067"/>
                <a:gd name="connsiteY25" fmla="*/ 417824 h 602682"/>
                <a:gd name="connsiteX26" fmla="*/ 564087 w 606067"/>
                <a:gd name="connsiteY26" fmla="*/ 444693 h 602682"/>
                <a:gd name="connsiteX27" fmla="*/ 566833 w 606067"/>
                <a:gd name="connsiteY27" fmla="*/ 448532 h 602682"/>
                <a:gd name="connsiteX28" fmla="*/ 562074 w 606067"/>
                <a:gd name="connsiteY28" fmla="*/ 478143 h 602682"/>
                <a:gd name="connsiteX29" fmla="*/ 557955 w 606067"/>
                <a:gd name="connsiteY29" fmla="*/ 481159 h 602682"/>
                <a:gd name="connsiteX30" fmla="*/ 598134 w 606067"/>
                <a:gd name="connsiteY30" fmla="*/ 536634 h 602682"/>
                <a:gd name="connsiteX31" fmla="*/ 605547 w 606067"/>
                <a:gd name="connsiteY31" fmla="*/ 567616 h 602682"/>
                <a:gd name="connsiteX32" fmla="*/ 588707 w 606067"/>
                <a:gd name="connsiteY32" fmla="*/ 594760 h 602682"/>
                <a:gd name="connsiteX33" fmla="*/ 557681 w 606067"/>
                <a:gd name="connsiteY33" fmla="*/ 602163 h 602682"/>
                <a:gd name="connsiteX34" fmla="*/ 530499 w 606067"/>
                <a:gd name="connsiteY34" fmla="*/ 585438 h 602682"/>
                <a:gd name="connsiteX35" fmla="*/ 490320 w 606067"/>
                <a:gd name="connsiteY35" fmla="*/ 529963 h 602682"/>
                <a:gd name="connsiteX36" fmla="*/ 486293 w 606067"/>
                <a:gd name="connsiteY36" fmla="*/ 532887 h 602682"/>
                <a:gd name="connsiteX37" fmla="*/ 456640 w 606067"/>
                <a:gd name="connsiteY37" fmla="*/ 528135 h 602682"/>
                <a:gd name="connsiteX38" fmla="*/ 453803 w 606067"/>
                <a:gd name="connsiteY38" fmla="*/ 524205 h 602682"/>
                <a:gd name="connsiteX39" fmla="*/ 434217 w 606067"/>
                <a:gd name="connsiteY39" fmla="*/ 497244 h 602682"/>
                <a:gd name="connsiteX40" fmla="*/ 404747 w 606067"/>
                <a:gd name="connsiteY40" fmla="*/ 500260 h 602682"/>
                <a:gd name="connsiteX41" fmla="*/ 274785 w 606067"/>
                <a:gd name="connsiteY41" fmla="*/ 433909 h 602682"/>
                <a:gd name="connsiteX42" fmla="*/ 246504 w 606067"/>
                <a:gd name="connsiteY42" fmla="*/ 314733 h 602682"/>
                <a:gd name="connsiteX43" fmla="*/ 310845 w 606067"/>
                <a:gd name="connsiteY43" fmla="*/ 210546 h 602682"/>
                <a:gd name="connsiteX44" fmla="*/ 404472 w 606067"/>
                <a:gd name="connsiteY44" fmla="*/ 180295 h 602682"/>
                <a:gd name="connsiteX45" fmla="*/ 144322 w 606067"/>
                <a:gd name="connsiteY45" fmla="*/ 109588 h 602682"/>
                <a:gd name="connsiteX46" fmla="*/ 174985 w 606067"/>
                <a:gd name="connsiteY46" fmla="*/ 125580 h 602682"/>
                <a:gd name="connsiteX47" fmla="*/ 258095 w 606067"/>
                <a:gd name="connsiteY47" fmla="*/ 125580 h 602682"/>
                <a:gd name="connsiteX48" fmla="*/ 277225 w 606067"/>
                <a:gd name="connsiteY48" fmla="*/ 138922 h 602682"/>
                <a:gd name="connsiteX49" fmla="*/ 293975 w 606067"/>
                <a:gd name="connsiteY49" fmla="*/ 185163 h 602682"/>
                <a:gd name="connsiteX50" fmla="*/ 292877 w 606067"/>
                <a:gd name="connsiteY50" fmla="*/ 185894 h 602682"/>
                <a:gd name="connsiteX51" fmla="*/ 261390 w 606067"/>
                <a:gd name="connsiteY51" fmla="*/ 214589 h 602682"/>
                <a:gd name="connsiteX52" fmla="*/ 243816 w 606067"/>
                <a:gd name="connsiteY52" fmla="*/ 166247 h 602682"/>
                <a:gd name="connsiteX53" fmla="*/ 176174 w 606067"/>
                <a:gd name="connsiteY53" fmla="*/ 166247 h 602682"/>
                <a:gd name="connsiteX54" fmla="*/ 144322 w 606067"/>
                <a:gd name="connsiteY54" fmla="*/ 184158 h 602682"/>
                <a:gd name="connsiteX55" fmla="*/ 106977 w 606067"/>
                <a:gd name="connsiteY55" fmla="*/ 146873 h 602682"/>
                <a:gd name="connsiteX56" fmla="*/ 144322 w 606067"/>
                <a:gd name="connsiteY56" fmla="*/ 109588 h 602682"/>
                <a:gd name="connsiteX57" fmla="*/ 375818 w 606067"/>
                <a:gd name="connsiteY57" fmla="*/ 34075 h 602682"/>
                <a:gd name="connsiteX58" fmla="*/ 394397 w 606067"/>
                <a:gd name="connsiteY58" fmla="*/ 43580 h 602682"/>
                <a:gd name="connsiteX59" fmla="*/ 420297 w 606067"/>
                <a:gd name="connsiteY59" fmla="*/ 84798 h 602682"/>
                <a:gd name="connsiteX60" fmla="*/ 465509 w 606067"/>
                <a:gd name="connsiteY60" fmla="*/ 84341 h 602682"/>
                <a:gd name="connsiteX61" fmla="*/ 495710 w 606067"/>
                <a:gd name="connsiteY61" fmla="*/ 68896 h 602682"/>
                <a:gd name="connsiteX62" fmla="*/ 533051 w 606067"/>
                <a:gd name="connsiteY62" fmla="*/ 106184 h 602682"/>
                <a:gd name="connsiteX63" fmla="*/ 495710 w 606067"/>
                <a:gd name="connsiteY63" fmla="*/ 143472 h 602682"/>
                <a:gd name="connsiteX64" fmla="*/ 463587 w 606067"/>
                <a:gd name="connsiteY64" fmla="*/ 125011 h 602682"/>
                <a:gd name="connsiteX65" fmla="*/ 409315 w 606067"/>
                <a:gd name="connsiteY65" fmla="*/ 125559 h 602682"/>
                <a:gd name="connsiteX66" fmla="*/ 391926 w 606067"/>
                <a:gd name="connsiteY66" fmla="*/ 116054 h 602682"/>
                <a:gd name="connsiteX67" fmla="*/ 379936 w 606067"/>
                <a:gd name="connsiteY67" fmla="*/ 97045 h 602682"/>
                <a:gd name="connsiteX68" fmla="*/ 352297 w 606067"/>
                <a:gd name="connsiteY68" fmla="*/ 157181 h 602682"/>
                <a:gd name="connsiteX69" fmla="*/ 294822 w 606067"/>
                <a:gd name="connsiteY69" fmla="*/ 184599 h 602682"/>
                <a:gd name="connsiteX70" fmla="*/ 358704 w 606067"/>
                <a:gd name="connsiteY70" fmla="*/ 45865 h 602682"/>
                <a:gd name="connsiteX71" fmla="*/ 375818 w 606067"/>
                <a:gd name="connsiteY71" fmla="*/ 34075 h 602682"/>
                <a:gd name="connsiteX72" fmla="*/ 30569 w 606067"/>
                <a:gd name="connsiteY72" fmla="*/ 0 h 602682"/>
                <a:gd name="connsiteX73" fmla="*/ 61138 w 606067"/>
                <a:gd name="connsiteY73" fmla="*/ 30525 h 602682"/>
                <a:gd name="connsiteX74" fmla="*/ 61138 w 606067"/>
                <a:gd name="connsiteY74" fmla="*/ 318872 h 602682"/>
                <a:gd name="connsiteX75" fmla="*/ 77886 w 606067"/>
                <a:gd name="connsiteY75" fmla="*/ 335689 h 602682"/>
                <a:gd name="connsiteX76" fmla="*/ 214073 w 606067"/>
                <a:gd name="connsiteY76" fmla="*/ 335689 h 602682"/>
                <a:gd name="connsiteX77" fmla="*/ 222493 w 606067"/>
                <a:gd name="connsiteY77" fmla="*/ 396648 h 602682"/>
                <a:gd name="connsiteX78" fmla="*/ 77886 w 606067"/>
                <a:gd name="connsiteY78" fmla="*/ 396648 h 602682"/>
                <a:gd name="connsiteX79" fmla="*/ 0 w 606067"/>
                <a:gd name="connsiteY79" fmla="*/ 318872 h 602682"/>
                <a:gd name="connsiteX80" fmla="*/ 0 w 606067"/>
                <a:gd name="connsiteY80" fmla="*/ 30525 h 602682"/>
                <a:gd name="connsiteX81" fmla="*/ 30569 w 606067"/>
                <a:gd name="connsiteY81" fmla="*/ 0 h 60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067" h="602682">
                  <a:moveTo>
                    <a:pt x="595093" y="345559"/>
                  </a:moveTo>
                  <a:cubicBezTo>
                    <a:pt x="600129" y="350948"/>
                    <a:pt x="603334" y="358163"/>
                    <a:pt x="603334" y="366109"/>
                  </a:cubicBezTo>
                  <a:cubicBezTo>
                    <a:pt x="603334" y="377435"/>
                    <a:pt x="597108" y="387208"/>
                    <a:pt x="587951" y="392414"/>
                  </a:cubicBezTo>
                  <a:cubicBezTo>
                    <a:pt x="589965" y="385290"/>
                    <a:pt x="591705" y="378074"/>
                    <a:pt x="592896" y="370585"/>
                  </a:cubicBezTo>
                  <a:cubicBezTo>
                    <a:pt x="594269" y="362182"/>
                    <a:pt x="594910" y="353871"/>
                    <a:pt x="595093" y="345559"/>
                  </a:cubicBezTo>
                  <a:close/>
                  <a:moveTo>
                    <a:pt x="336566" y="335680"/>
                  </a:moveTo>
                  <a:lnTo>
                    <a:pt x="472937" y="335680"/>
                  </a:lnTo>
                  <a:cubicBezTo>
                    <a:pt x="473212" y="340799"/>
                    <a:pt x="473212" y="345918"/>
                    <a:pt x="472297" y="351128"/>
                  </a:cubicBezTo>
                  <a:cubicBezTo>
                    <a:pt x="469368" y="369227"/>
                    <a:pt x="459666" y="385040"/>
                    <a:pt x="444748" y="395735"/>
                  </a:cubicBezTo>
                  <a:cubicBezTo>
                    <a:pt x="444290" y="396101"/>
                    <a:pt x="443741" y="396283"/>
                    <a:pt x="443284" y="396649"/>
                  </a:cubicBezTo>
                  <a:lnTo>
                    <a:pt x="366495" y="396649"/>
                  </a:lnTo>
                  <a:cubicBezTo>
                    <a:pt x="359996" y="392261"/>
                    <a:pt x="353864" y="387051"/>
                    <a:pt x="349105" y="380378"/>
                  </a:cubicBezTo>
                  <a:cubicBezTo>
                    <a:pt x="339587" y="367216"/>
                    <a:pt x="335468" y="351585"/>
                    <a:pt x="336566" y="335680"/>
                  </a:cubicBezTo>
                  <a:close/>
                  <a:moveTo>
                    <a:pt x="404472" y="241254"/>
                  </a:moveTo>
                  <a:cubicBezTo>
                    <a:pt x="383605" y="241254"/>
                    <a:pt x="363562" y="247743"/>
                    <a:pt x="346630" y="259989"/>
                  </a:cubicBezTo>
                  <a:cubicBezTo>
                    <a:pt x="325122" y="275526"/>
                    <a:pt x="311028" y="298374"/>
                    <a:pt x="306818" y="324512"/>
                  </a:cubicBezTo>
                  <a:cubicBezTo>
                    <a:pt x="302608" y="350559"/>
                    <a:pt x="308831" y="376697"/>
                    <a:pt x="324298" y="398175"/>
                  </a:cubicBezTo>
                  <a:cubicBezTo>
                    <a:pt x="342877" y="423856"/>
                    <a:pt x="372988" y="439210"/>
                    <a:pt x="404747" y="439210"/>
                  </a:cubicBezTo>
                  <a:cubicBezTo>
                    <a:pt x="425614" y="439210"/>
                    <a:pt x="445657" y="432721"/>
                    <a:pt x="462680" y="420474"/>
                  </a:cubicBezTo>
                  <a:cubicBezTo>
                    <a:pt x="484097" y="404938"/>
                    <a:pt x="498283" y="382090"/>
                    <a:pt x="502493" y="355951"/>
                  </a:cubicBezTo>
                  <a:cubicBezTo>
                    <a:pt x="506703" y="329904"/>
                    <a:pt x="500479" y="303675"/>
                    <a:pt x="485012" y="282289"/>
                  </a:cubicBezTo>
                  <a:cubicBezTo>
                    <a:pt x="466433" y="256608"/>
                    <a:pt x="436322" y="241254"/>
                    <a:pt x="404472" y="241254"/>
                  </a:cubicBezTo>
                  <a:close/>
                  <a:moveTo>
                    <a:pt x="404472" y="180295"/>
                  </a:moveTo>
                  <a:cubicBezTo>
                    <a:pt x="455908" y="180295"/>
                    <a:pt x="504415" y="205062"/>
                    <a:pt x="534526" y="246555"/>
                  </a:cubicBezTo>
                  <a:cubicBezTo>
                    <a:pt x="559603" y="281192"/>
                    <a:pt x="569579" y="323507"/>
                    <a:pt x="562806" y="365730"/>
                  </a:cubicBezTo>
                  <a:cubicBezTo>
                    <a:pt x="559786" y="384283"/>
                    <a:pt x="553471" y="401739"/>
                    <a:pt x="544593" y="417824"/>
                  </a:cubicBezTo>
                  <a:lnTo>
                    <a:pt x="564087" y="444693"/>
                  </a:lnTo>
                  <a:lnTo>
                    <a:pt x="566833" y="448532"/>
                  </a:lnTo>
                  <a:cubicBezTo>
                    <a:pt x="573789" y="458037"/>
                    <a:pt x="571592" y="471289"/>
                    <a:pt x="562074" y="478143"/>
                  </a:cubicBezTo>
                  <a:lnTo>
                    <a:pt x="557955" y="481159"/>
                  </a:lnTo>
                  <a:lnTo>
                    <a:pt x="598134" y="536634"/>
                  </a:lnTo>
                  <a:cubicBezTo>
                    <a:pt x="604632" y="545591"/>
                    <a:pt x="607286" y="556741"/>
                    <a:pt x="605547" y="567616"/>
                  </a:cubicBezTo>
                  <a:cubicBezTo>
                    <a:pt x="603717" y="578583"/>
                    <a:pt x="597676" y="588362"/>
                    <a:pt x="588707" y="594760"/>
                  </a:cubicBezTo>
                  <a:cubicBezTo>
                    <a:pt x="579738" y="601249"/>
                    <a:pt x="568572" y="603899"/>
                    <a:pt x="557681" y="602163"/>
                  </a:cubicBezTo>
                  <a:cubicBezTo>
                    <a:pt x="546790" y="600426"/>
                    <a:pt x="536997" y="594394"/>
                    <a:pt x="530499" y="585438"/>
                  </a:cubicBezTo>
                  <a:lnTo>
                    <a:pt x="490320" y="529963"/>
                  </a:lnTo>
                  <a:lnTo>
                    <a:pt x="486293" y="532887"/>
                  </a:lnTo>
                  <a:cubicBezTo>
                    <a:pt x="476775" y="539741"/>
                    <a:pt x="463504" y="537548"/>
                    <a:pt x="456640" y="528135"/>
                  </a:cubicBezTo>
                  <a:lnTo>
                    <a:pt x="453803" y="524205"/>
                  </a:lnTo>
                  <a:lnTo>
                    <a:pt x="434217" y="497244"/>
                  </a:lnTo>
                  <a:cubicBezTo>
                    <a:pt x="424607" y="498980"/>
                    <a:pt x="414814" y="500260"/>
                    <a:pt x="404747" y="500260"/>
                  </a:cubicBezTo>
                  <a:cubicBezTo>
                    <a:pt x="353402" y="500260"/>
                    <a:pt x="304804" y="475401"/>
                    <a:pt x="274785" y="433909"/>
                  </a:cubicBezTo>
                  <a:cubicBezTo>
                    <a:pt x="249707" y="399271"/>
                    <a:pt x="239640" y="356957"/>
                    <a:pt x="246504" y="314733"/>
                  </a:cubicBezTo>
                  <a:cubicBezTo>
                    <a:pt x="253277" y="272601"/>
                    <a:pt x="276157" y="235587"/>
                    <a:pt x="310845" y="210546"/>
                  </a:cubicBezTo>
                  <a:cubicBezTo>
                    <a:pt x="338301" y="190714"/>
                    <a:pt x="370700" y="180295"/>
                    <a:pt x="404472" y="180295"/>
                  </a:cubicBezTo>
                  <a:close/>
                  <a:moveTo>
                    <a:pt x="144322" y="109588"/>
                  </a:moveTo>
                  <a:cubicBezTo>
                    <a:pt x="157044" y="109588"/>
                    <a:pt x="168211" y="115894"/>
                    <a:pt x="174985" y="125580"/>
                  </a:cubicBezTo>
                  <a:lnTo>
                    <a:pt x="258095" y="125580"/>
                  </a:lnTo>
                  <a:cubicBezTo>
                    <a:pt x="266699" y="125580"/>
                    <a:pt x="274296" y="130881"/>
                    <a:pt x="277225" y="138922"/>
                  </a:cubicBezTo>
                  <a:lnTo>
                    <a:pt x="293975" y="185163"/>
                  </a:lnTo>
                  <a:cubicBezTo>
                    <a:pt x="293609" y="185346"/>
                    <a:pt x="293243" y="185620"/>
                    <a:pt x="292877" y="185894"/>
                  </a:cubicBezTo>
                  <a:cubicBezTo>
                    <a:pt x="281161" y="194302"/>
                    <a:pt x="270726" y="204080"/>
                    <a:pt x="261390" y="214589"/>
                  </a:cubicBezTo>
                  <a:lnTo>
                    <a:pt x="243816" y="166247"/>
                  </a:lnTo>
                  <a:lnTo>
                    <a:pt x="176174" y="166247"/>
                  </a:lnTo>
                  <a:cubicBezTo>
                    <a:pt x="169584" y="176939"/>
                    <a:pt x="157868" y="184158"/>
                    <a:pt x="144322" y="184158"/>
                  </a:cubicBezTo>
                  <a:cubicBezTo>
                    <a:pt x="123727" y="184158"/>
                    <a:pt x="106977" y="167435"/>
                    <a:pt x="106977" y="146873"/>
                  </a:cubicBezTo>
                  <a:cubicBezTo>
                    <a:pt x="106977" y="126311"/>
                    <a:pt x="123727" y="109588"/>
                    <a:pt x="144322" y="109588"/>
                  </a:cubicBezTo>
                  <a:close/>
                  <a:moveTo>
                    <a:pt x="375818" y="34075"/>
                  </a:moveTo>
                  <a:cubicBezTo>
                    <a:pt x="383506" y="33801"/>
                    <a:pt x="390461" y="37183"/>
                    <a:pt x="394397" y="43580"/>
                  </a:cubicBezTo>
                  <a:lnTo>
                    <a:pt x="420297" y="84798"/>
                  </a:lnTo>
                  <a:lnTo>
                    <a:pt x="465509" y="84341"/>
                  </a:lnTo>
                  <a:cubicBezTo>
                    <a:pt x="472373" y="75019"/>
                    <a:pt x="483264" y="68896"/>
                    <a:pt x="495710" y="68896"/>
                  </a:cubicBezTo>
                  <a:cubicBezTo>
                    <a:pt x="516303" y="68896"/>
                    <a:pt x="533051" y="85621"/>
                    <a:pt x="533051" y="106184"/>
                  </a:cubicBezTo>
                  <a:cubicBezTo>
                    <a:pt x="533051" y="126747"/>
                    <a:pt x="516303" y="143472"/>
                    <a:pt x="495710" y="143472"/>
                  </a:cubicBezTo>
                  <a:cubicBezTo>
                    <a:pt x="481982" y="143472"/>
                    <a:pt x="470085" y="135978"/>
                    <a:pt x="463587" y="125011"/>
                  </a:cubicBezTo>
                  <a:lnTo>
                    <a:pt x="409315" y="125559"/>
                  </a:lnTo>
                  <a:cubicBezTo>
                    <a:pt x="402085" y="125194"/>
                    <a:pt x="395678" y="121995"/>
                    <a:pt x="391926" y="116054"/>
                  </a:cubicBezTo>
                  <a:lnTo>
                    <a:pt x="379936" y="97045"/>
                  </a:lnTo>
                  <a:lnTo>
                    <a:pt x="352297" y="157181"/>
                  </a:lnTo>
                  <a:cubicBezTo>
                    <a:pt x="331888" y="162939"/>
                    <a:pt x="312486" y="172170"/>
                    <a:pt x="294822" y="184599"/>
                  </a:cubicBezTo>
                  <a:lnTo>
                    <a:pt x="358704" y="45865"/>
                  </a:lnTo>
                  <a:cubicBezTo>
                    <a:pt x="361815" y="39102"/>
                    <a:pt x="368405" y="34532"/>
                    <a:pt x="375818" y="34075"/>
                  </a:cubicBezTo>
                  <a:close/>
                  <a:moveTo>
                    <a:pt x="30569" y="0"/>
                  </a:moveTo>
                  <a:cubicBezTo>
                    <a:pt x="47409" y="0"/>
                    <a:pt x="61138" y="13709"/>
                    <a:pt x="61138" y="30525"/>
                  </a:cubicBezTo>
                  <a:lnTo>
                    <a:pt x="61138" y="318872"/>
                  </a:lnTo>
                  <a:cubicBezTo>
                    <a:pt x="61138" y="328103"/>
                    <a:pt x="68642" y="335689"/>
                    <a:pt x="77886" y="335689"/>
                  </a:cubicBezTo>
                  <a:lnTo>
                    <a:pt x="214073" y="335689"/>
                  </a:lnTo>
                  <a:cubicBezTo>
                    <a:pt x="213524" y="356435"/>
                    <a:pt x="216361" y="376998"/>
                    <a:pt x="222493" y="396648"/>
                  </a:cubicBezTo>
                  <a:lnTo>
                    <a:pt x="77886" y="396648"/>
                  </a:lnTo>
                  <a:cubicBezTo>
                    <a:pt x="34962" y="396648"/>
                    <a:pt x="0" y="361736"/>
                    <a:pt x="0" y="318872"/>
                  </a:cubicBezTo>
                  <a:lnTo>
                    <a:pt x="0" y="30525"/>
                  </a:lnTo>
                  <a:cubicBezTo>
                    <a:pt x="0" y="13709"/>
                    <a:pt x="13637" y="0"/>
                    <a:pt x="30569" y="0"/>
                  </a:cubicBezTo>
                  <a:close/>
                </a:path>
              </a:pathLst>
            </a:custGeom>
            <a:solidFill>
              <a:schemeClr val="bg1"/>
            </a:solidFill>
            <a:ln>
              <a:noFill/>
            </a:ln>
          </p:spPr>
        </p:sp>
      </p:grpSp>
      <p:grpSp>
        <p:nvGrpSpPr>
          <p:cNvPr id="12" name="组合 11"/>
          <p:cNvGrpSpPr/>
          <p:nvPr/>
        </p:nvGrpSpPr>
        <p:grpSpPr>
          <a:xfrm>
            <a:off x="5753395" y="2897363"/>
            <a:ext cx="1413913" cy="1413913"/>
            <a:chOff x="4463214" y="2822419"/>
            <a:chExt cx="1413913" cy="1413913"/>
          </a:xfrm>
        </p:grpSpPr>
        <p:sp>
          <p:nvSpPr>
            <p:cNvPr id="60" name="椭圆 59"/>
            <p:cNvSpPr/>
            <p:nvPr/>
          </p:nvSpPr>
          <p:spPr>
            <a:xfrm>
              <a:off x="4463214" y="2822419"/>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line-graphic_76784"/>
            <p:cNvSpPr>
              <a:spLocks noChangeAspect="1"/>
            </p:cNvSpPr>
            <p:nvPr/>
          </p:nvSpPr>
          <p:spPr bwMode="auto">
            <a:xfrm>
              <a:off x="4926743" y="3240926"/>
              <a:ext cx="507941" cy="501753"/>
            </a:xfrm>
            <a:custGeom>
              <a:avLst/>
              <a:gdLst>
                <a:gd name="connsiteX0" fmla="*/ 534474 w 608133"/>
                <a:gd name="connsiteY0" fmla="*/ 247490 h 600724"/>
                <a:gd name="connsiteX1" fmla="*/ 540834 w 608133"/>
                <a:gd name="connsiteY1" fmla="*/ 248704 h 600724"/>
                <a:gd name="connsiteX2" fmla="*/ 592553 w 608133"/>
                <a:gd name="connsiteY2" fmla="*/ 300344 h 600724"/>
                <a:gd name="connsiteX3" fmla="*/ 592553 w 608133"/>
                <a:gd name="connsiteY3" fmla="*/ 308562 h 600724"/>
                <a:gd name="connsiteX4" fmla="*/ 540834 w 608133"/>
                <a:gd name="connsiteY4" fmla="*/ 360202 h 600724"/>
                <a:gd name="connsiteX5" fmla="*/ 534474 w 608133"/>
                <a:gd name="connsiteY5" fmla="*/ 361416 h 600724"/>
                <a:gd name="connsiteX6" fmla="*/ 530920 w 608133"/>
                <a:gd name="connsiteY6" fmla="*/ 356093 h 600724"/>
                <a:gd name="connsiteX7" fmla="*/ 530920 w 608133"/>
                <a:gd name="connsiteY7" fmla="*/ 324063 h 600724"/>
                <a:gd name="connsiteX8" fmla="*/ 470410 w 608133"/>
                <a:gd name="connsiteY8" fmla="*/ 324063 h 600724"/>
                <a:gd name="connsiteX9" fmla="*/ 464144 w 608133"/>
                <a:gd name="connsiteY9" fmla="*/ 323036 h 600724"/>
                <a:gd name="connsiteX10" fmla="*/ 371556 w 608133"/>
                <a:gd name="connsiteY10" fmla="*/ 291753 h 600724"/>
                <a:gd name="connsiteX11" fmla="*/ 289816 w 608133"/>
                <a:gd name="connsiteY11" fmla="*/ 407453 h 600724"/>
                <a:gd name="connsiteX12" fmla="*/ 276723 w 608133"/>
                <a:gd name="connsiteY12" fmla="*/ 415577 h 600724"/>
                <a:gd name="connsiteX13" fmla="*/ 261759 w 608133"/>
                <a:gd name="connsiteY13" fmla="*/ 411749 h 600724"/>
                <a:gd name="connsiteX14" fmla="*/ 185256 w 608133"/>
                <a:gd name="connsiteY14" fmla="*/ 353385 h 600724"/>
                <a:gd name="connsiteX15" fmla="*/ 131574 w 608133"/>
                <a:gd name="connsiteY15" fmla="*/ 477583 h 600724"/>
                <a:gd name="connsiteX16" fmla="*/ 113523 w 608133"/>
                <a:gd name="connsiteY16" fmla="*/ 489442 h 600724"/>
                <a:gd name="connsiteX17" fmla="*/ 105667 w 608133"/>
                <a:gd name="connsiteY17" fmla="*/ 487855 h 600724"/>
                <a:gd name="connsiteX18" fmla="*/ 95473 w 608133"/>
                <a:gd name="connsiteY18" fmla="*/ 461988 h 600724"/>
                <a:gd name="connsiteX19" fmla="*/ 159163 w 608133"/>
                <a:gd name="connsiteY19" fmla="*/ 314725 h 600724"/>
                <a:gd name="connsiteX20" fmla="*/ 172256 w 608133"/>
                <a:gd name="connsiteY20" fmla="*/ 303426 h 600724"/>
                <a:gd name="connsiteX21" fmla="*/ 189184 w 608133"/>
                <a:gd name="connsiteY21" fmla="*/ 306881 h 600724"/>
                <a:gd name="connsiteX22" fmla="*/ 269428 w 608133"/>
                <a:gd name="connsiteY22" fmla="*/ 368139 h 600724"/>
                <a:gd name="connsiteX23" fmla="*/ 347801 w 608133"/>
                <a:gd name="connsiteY23" fmla="*/ 257108 h 600724"/>
                <a:gd name="connsiteX24" fmla="*/ 370246 w 608133"/>
                <a:gd name="connsiteY24" fmla="*/ 249825 h 600724"/>
                <a:gd name="connsiteX25" fmla="*/ 473684 w 608133"/>
                <a:gd name="connsiteY25" fmla="*/ 284843 h 600724"/>
                <a:gd name="connsiteX26" fmla="*/ 530920 w 608133"/>
                <a:gd name="connsiteY26" fmla="*/ 284843 h 600724"/>
                <a:gd name="connsiteX27" fmla="*/ 530920 w 608133"/>
                <a:gd name="connsiteY27" fmla="*/ 252906 h 600724"/>
                <a:gd name="connsiteX28" fmla="*/ 534474 w 608133"/>
                <a:gd name="connsiteY28" fmla="*/ 247490 h 600724"/>
                <a:gd name="connsiteX29" fmla="*/ 29551 w 608133"/>
                <a:gd name="connsiteY29" fmla="*/ 0 h 600724"/>
                <a:gd name="connsiteX30" fmla="*/ 59008 w 608133"/>
                <a:gd name="connsiteY30" fmla="*/ 29415 h 600724"/>
                <a:gd name="connsiteX31" fmla="*/ 59008 w 608133"/>
                <a:gd name="connsiteY31" fmla="*/ 541800 h 600724"/>
                <a:gd name="connsiteX32" fmla="*/ 578582 w 608133"/>
                <a:gd name="connsiteY32" fmla="*/ 541800 h 600724"/>
                <a:gd name="connsiteX33" fmla="*/ 608133 w 608133"/>
                <a:gd name="connsiteY33" fmla="*/ 571216 h 600724"/>
                <a:gd name="connsiteX34" fmla="*/ 578582 w 608133"/>
                <a:gd name="connsiteY34" fmla="*/ 600724 h 600724"/>
                <a:gd name="connsiteX35" fmla="*/ 29551 w 608133"/>
                <a:gd name="connsiteY35" fmla="*/ 600724 h 600724"/>
                <a:gd name="connsiteX36" fmla="*/ 0 w 608133"/>
                <a:gd name="connsiteY36" fmla="*/ 571216 h 600724"/>
                <a:gd name="connsiteX37" fmla="*/ 0 w 608133"/>
                <a:gd name="connsiteY37" fmla="*/ 29415 h 600724"/>
                <a:gd name="connsiteX38" fmla="*/ 29551 w 608133"/>
                <a:gd name="connsiteY38" fmla="*/ 0 h 60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133" h="600724">
                  <a:moveTo>
                    <a:pt x="534474" y="247490"/>
                  </a:moveTo>
                  <a:cubicBezTo>
                    <a:pt x="536719" y="246556"/>
                    <a:pt x="539244" y="247117"/>
                    <a:pt x="540834" y="248704"/>
                  </a:cubicBezTo>
                  <a:lnTo>
                    <a:pt x="592553" y="300344"/>
                  </a:lnTo>
                  <a:cubicBezTo>
                    <a:pt x="594797" y="302585"/>
                    <a:pt x="594797" y="306321"/>
                    <a:pt x="592553" y="308562"/>
                  </a:cubicBezTo>
                  <a:lnTo>
                    <a:pt x="540834" y="360202"/>
                  </a:lnTo>
                  <a:cubicBezTo>
                    <a:pt x="539244" y="361883"/>
                    <a:pt x="536719" y="362350"/>
                    <a:pt x="534474" y="361416"/>
                  </a:cubicBezTo>
                  <a:cubicBezTo>
                    <a:pt x="532323" y="360575"/>
                    <a:pt x="530920" y="358428"/>
                    <a:pt x="530920" y="356093"/>
                  </a:cubicBezTo>
                  <a:lnTo>
                    <a:pt x="530920" y="324063"/>
                  </a:lnTo>
                  <a:lnTo>
                    <a:pt x="470410" y="324063"/>
                  </a:lnTo>
                  <a:cubicBezTo>
                    <a:pt x="468259" y="324063"/>
                    <a:pt x="466202" y="323783"/>
                    <a:pt x="464144" y="323036"/>
                  </a:cubicBezTo>
                  <a:lnTo>
                    <a:pt x="371556" y="291753"/>
                  </a:lnTo>
                  <a:lnTo>
                    <a:pt x="289816" y="407453"/>
                  </a:lnTo>
                  <a:cubicBezTo>
                    <a:pt x="286730" y="411842"/>
                    <a:pt x="281960" y="414737"/>
                    <a:pt x="276723" y="415577"/>
                  </a:cubicBezTo>
                  <a:cubicBezTo>
                    <a:pt x="271392" y="416324"/>
                    <a:pt x="266061" y="415017"/>
                    <a:pt x="261759" y="411749"/>
                  </a:cubicBezTo>
                  <a:lnTo>
                    <a:pt x="185256" y="353385"/>
                  </a:lnTo>
                  <a:lnTo>
                    <a:pt x="131574" y="477583"/>
                  </a:lnTo>
                  <a:cubicBezTo>
                    <a:pt x="128394" y="484960"/>
                    <a:pt x="121099" y="489442"/>
                    <a:pt x="113523" y="489442"/>
                  </a:cubicBezTo>
                  <a:cubicBezTo>
                    <a:pt x="110905" y="489442"/>
                    <a:pt x="108193" y="488882"/>
                    <a:pt x="105667" y="487855"/>
                  </a:cubicBezTo>
                  <a:cubicBezTo>
                    <a:pt x="95754" y="483559"/>
                    <a:pt x="91171" y="471980"/>
                    <a:pt x="95473" y="461988"/>
                  </a:cubicBezTo>
                  <a:lnTo>
                    <a:pt x="159163" y="314725"/>
                  </a:lnTo>
                  <a:cubicBezTo>
                    <a:pt x="161595" y="309122"/>
                    <a:pt x="166364" y="305013"/>
                    <a:pt x="172256" y="303426"/>
                  </a:cubicBezTo>
                  <a:cubicBezTo>
                    <a:pt x="178148" y="301932"/>
                    <a:pt x="184321" y="303146"/>
                    <a:pt x="189184" y="306881"/>
                  </a:cubicBezTo>
                  <a:lnTo>
                    <a:pt x="269428" y="368139"/>
                  </a:lnTo>
                  <a:lnTo>
                    <a:pt x="347801" y="257108"/>
                  </a:lnTo>
                  <a:cubicBezTo>
                    <a:pt x="352851" y="250011"/>
                    <a:pt x="362016" y="247117"/>
                    <a:pt x="370246" y="249825"/>
                  </a:cubicBezTo>
                  <a:lnTo>
                    <a:pt x="473684" y="284843"/>
                  </a:lnTo>
                  <a:lnTo>
                    <a:pt x="530920" y="284843"/>
                  </a:lnTo>
                  <a:lnTo>
                    <a:pt x="530920" y="252906"/>
                  </a:lnTo>
                  <a:cubicBezTo>
                    <a:pt x="530920" y="250478"/>
                    <a:pt x="532323" y="248424"/>
                    <a:pt x="534474" y="247490"/>
                  </a:cubicBezTo>
                  <a:close/>
                  <a:moveTo>
                    <a:pt x="29551" y="0"/>
                  </a:moveTo>
                  <a:cubicBezTo>
                    <a:pt x="45822" y="0"/>
                    <a:pt x="59008" y="13167"/>
                    <a:pt x="59008" y="29415"/>
                  </a:cubicBezTo>
                  <a:lnTo>
                    <a:pt x="59008" y="541800"/>
                  </a:lnTo>
                  <a:lnTo>
                    <a:pt x="578582" y="541800"/>
                  </a:lnTo>
                  <a:cubicBezTo>
                    <a:pt x="594854" y="541800"/>
                    <a:pt x="608133" y="554967"/>
                    <a:pt x="608133" y="571216"/>
                  </a:cubicBezTo>
                  <a:cubicBezTo>
                    <a:pt x="608133" y="587557"/>
                    <a:pt x="594854" y="600724"/>
                    <a:pt x="578582" y="600724"/>
                  </a:cubicBezTo>
                  <a:lnTo>
                    <a:pt x="29551" y="600724"/>
                  </a:lnTo>
                  <a:cubicBezTo>
                    <a:pt x="13185" y="600724"/>
                    <a:pt x="0" y="587557"/>
                    <a:pt x="0" y="571216"/>
                  </a:cubicBezTo>
                  <a:lnTo>
                    <a:pt x="0" y="29415"/>
                  </a:lnTo>
                  <a:cubicBezTo>
                    <a:pt x="0" y="13167"/>
                    <a:pt x="13185" y="0"/>
                    <a:pt x="29551" y="0"/>
                  </a:cubicBezTo>
                  <a:close/>
                </a:path>
              </a:pathLst>
            </a:custGeom>
            <a:solidFill>
              <a:schemeClr val="bg1"/>
            </a:solidFill>
            <a:ln>
              <a:noFill/>
            </a:ln>
          </p:spPr>
        </p:sp>
      </p:grpSp>
      <p:grpSp>
        <p:nvGrpSpPr>
          <p:cNvPr id="8" name="组合 7"/>
          <p:cNvGrpSpPr/>
          <p:nvPr/>
        </p:nvGrpSpPr>
        <p:grpSpPr>
          <a:xfrm>
            <a:off x="2923009" y="2897363"/>
            <a:ext cx="1413913" cy="1413913"/>
            <a:chOff x="1632828" y="2822419"/>
            <a:chExt cx="1413913" cy="1413913"/>
          </a:xfrm>
        </p:grpSpPr>
        <p:sp>
          <p:nvSpPr>
            <p:cNvPr id="58" name="椭圆 57"/>
            <p:cNvSpPr/>
            <p:nvPr/>
          </p:nvSpPr>
          <p:spPr>
            <a:xfrm>
              <a:off x="1632828" y="2822419"/>
              <a:ext cx="1413913" cy="1413913"/>
            </a:xfrm>
            <a:prstGeom prst="ellips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stats_304603"/>
            <p:cNvSpPr>
              <a:spLocks noChangeAspect="1"/>
            </p:cNvSpPr>
            <p:nvPr/>
          </p:nvSpPr>
          <p:spPr bwMode="auto">
            <a:xfrm>
              <a:off x="2127033" y="3240926"/>
              <a:ext cx="448098" cy="507941"/>
            </a:xfrm>
            <a:custGeom>
              <a:avLst/>
              <a:gdLst>
                <a:gd name="connsiteX0" fmla="*/ 71377 w 535239"/>
                <a:gd name="connsiteY0" fmla="*/ 522950 h 606719"/>
                <a:gd name="connsiteX1" fmla="*/ 88554 w 535239"/>
                <a:gd name="connsiteY1" fmla="*/ 542670 h 606719"/>
                <a:gd name="connsiteX2" fmla="*/ 88554 w 535239"/>
                <a:gd name="connsiteY2" fmla="*/ 567988 h 606719"/>
                <a:gd name="connsiteX3" fmla="*/ 248849 w 535239"/>
                <a:gd name="connsiteY3" fmla="*/ 567988 h 606719"/>
                <a:gd name="connsiteX4" fmla="*/ 248849 w 535239"/>
                <a:gd name="connsiteY4" fmla="*/ 542137 h 606719"/>
                <a:gd name="connsiteX5" fmla="*/ 270388 w 535239"/>
                <a:gd name="connsiteY5" fmla="*/ 522950 h 606719"/>
                <a:gd name="connsiteX6" fmla="*/ 287566 w 535239"/>
                <a:gd name="connsiteY6" fmla="*/ 542670 h 606719"/>
                <a:gd name="connsiteX7" fmla="*/ 287566 w 535239"/>
                <a:gd name="connsiteY7" fmla="*/ 567988 h 606719"/>
                <a:gd name="connsiteX8" fmla="*/ 446615 w 535239"/>
                <a:gd name="connsiteY8" fmla="*/ 567988 h 606719"/>
                <a:gd name="connsiteX9" fmla="*/ 446615 w 535239"/>
                <a:gd name="connsiteY9" fmla="*/ 542137 h 606719"/>
                <a:gd name="connsiteX10" fmla="*/ 468242 w 535239"/>
                <a:gd name="connsiteY10" fmla="*/ 522950 h 606719"/>
                <a:gd name="connsiteX11" fmla="*/ 485420 w 535239"/>
                <a:gd name="connsiteY11" fmla="*/ 542670 h 606719"/>
                <a:gd name="connsiteX12" fmla="*/ 485420 w 535239"/>
                <a:gd name="connsiteY12" fmla="*/ 587353 h 606719"/>
                <a:gd name="connsiteX13" fmla="*/ 466017 w 535239"/>
                <a:gd name="connsiteY13" fmla="*/ 606719 h 606719"/>
                <a:gd name="connsiteX14" fmla="*/ 69152 w 535239"/>
                <a:gd name="connsiteY14" fmla="*/ 606719 h 606719"/>
                <a:gd name="connsiteX15" fmla="*/ 49749 w 535239"/>
                <a:gd name="connsiteY15" fmla="*/ 587353 h 606719"/>
                <a:gd name="connsiteX16" fmla="*/ 49749 w 535239"/>
                <a:gd name="connsiteY16" fmla="*/ 542137 h 606719"/>
                <a:gd name="connsiteX17" fmla="*/ 71377 w 535239"/>
                <a:gd name="connsiteY17" fmla="*/ 522950 h 606719"/>
                <a:gd name="connsiteX18" fmla="*/ 463828 w 535239"/>
                <a:gd name="connsiteY18" fmla="*/ 383495 h 606719"/>
                <a:gd name="connsiteX19" fmla="*/ 485419 w 535239"/>
                <a:gd name="connsiteY19" fmla="*/ 402785 h 606719"/>
                <a:gd name="connsiteX20" fmla="*/ 485419 w 535239"/>
                <a:gd name="connsiteY20" fmla="*/ 447946 h 606719"/>
                <a:gd name="connsiteX21" fmla="*/ 463828 w 535239"/>
                <a:gd name="connsiteY21" fmla="*/ 467236 h 606719"/>
                <a:gd name="connsiteX22" fmla="*/ 446679 w 535239"/>
                <a:gd name="connsiteY22" fmla="*/ 447412 h 606719"/>
                <a:gd name="connsiteX23" fmla="*/ 446679 w 535239"/>
                <a:gd name="connsiteY23" fmla="*/ 403230 h 606719"/>
                <a:gd name="connsiteX24" fmla="*/ 463828 w 535239"/>
                <a:gd name="connsiteY24" fmla="*/ 383495 h 606719"/>
                <a:gd name="connsiteX25" fmla="*/ 266072 w 535239"/>
                <a:gd name="connsiteY25" fmla="*/ 383495 h 606719"/>
                <a:gd name="connsiteX26" fmla="*/ 287624 w 535239"/>
                <a:gd name="connsiteY26" fmla="*/ 402785 h 606719"/>
                <a:gd name="connsiteX27" fmla="*/ 287624 w 535239"/>
                <a:gd name="connsiteY27" fmla="*/ 447946 h 606719"/>
                <a:gd name="connsiteX28" fmla="*/ 266072 w 535239"/>
                <a:gd name="connsiteY28" fmla="*/ 467236 h 606719"/>
                <a:gd name="connsiteX29" fmla="*/ 248884 w 535239"/>
                <a:gd name="connsiteY29" fmla="*/ 447412 h 606719"/>
                <a:gd name="connsiteX30" fmla="*/ 248884 w 535239"/>
                <a:gd name="connsiteY30" fmla="*/ 403230 h 606719"/>
                <a:gd name="connsiteX31" fmla="*/ 266072 w 535239"/>
                <a:gd name="connsiteY31" fmla="*/ 383495 h 606719"/>
                <a:gd name="connsiteX32" fmla="*/ 74502 w 535239"/>
                <a:gd name="connsiteY32" fmla="*/ 312590 h 606719"/>
                <a:gd name="connsiteX33" fmla="*/ 138145 w 535239"/>
                <a:gd name="connsiteY33" fmla="*/ 376225 h 606719"/>
                <a:gd name="connsiteX34" fmla="*/ 88566 w 535239"/>
                <a:gd name="connsiteY34" fmla="*/ 447770 h 606719"/>
                <a:gd name="connsiteX35" fmla="*/ 88566 w 535239"/>
                <a:gd name="connsiteY35" fmla="*/ 475855 h 606719"/>
                <a:gd name="connsiteX36" fmla="*/ 71387 w 535239"/>
                <a:gd name="connsiteY36" fmla="*/ 495586 h 606719"/>
                <a:gd name="connsiteX37" fmla="*/ 49757 w 535239"/>
                <a:gd name="connsiteY37" fmla="*/ 476389 h 606719"/>
                <a:gd name="connsiteX38" fmla="*/ 49757 w 535239"/>
                <a:gd name="connsiteY38" fmla="*/ 447770 h 606719"/>
                <a:gd name="connsiteX39" fmla="*/ 0 w 535239"/>
                <a:gd name="connsiteY39" fmla="*/ 381469 h 606719"/>
                <a:gd name="connsiteX40" fmla="*/ 74502 w 535239"/>
                <a:gd name="connsiteY40" fmla="*/ 312590 h 606719"/>
                <a:gd name="connsiteX41" fmla="*/ 463828 w 535239"/>
                <a:gd name="connsiteY41" fmla="*/ 245398 h 606719"/>
                <a:gd name="connsiteX42" fmla="*/ 485419 w 535239"/>
                <a:gd name="connsiteY42" fmla="*/ 264672 h 606719"/>
                <a:gd name="connsiteX43" fmla="*/ 485419 w 535239"/>
                <a:gd name="connsiteY43" fmla="*/ 309796 h 606719"/>
                <a:gd name="connsiteX44" fmla="*/ 463828 w 535239"/>
                <a:gd name="connsiteY44" fmla="*/ 328982 h 606719"/>
                <a:gd name="connsiteX45" fmla="*/ 446679 w 535239"/>
                <a:gd name="connsiteY45" fmla="*/ 309263 h 606719"/>
                <a:gd name="connsiteX46" fmla="*/ 446679 w 535239"/>
                <a:gd name="connsiteY46" fmla="*/ 265117 h 606719"/>
                <a:gd name="connsiteX47" fmla="*/ 463828 w 535239"/>
                <a:gd name="connsiteY47" fmla="*/ 245398 h 606719"/>
                <a:gd name="connsiteX48" fmla="*/ 273549 w 535239"/>
                <a:gd name="connsiteY48" fmla="*/ 156446 h 606719"/>
                <a:gd name="connsiteX49" fmla="*/ 337192 w 535239"/>
                <a:gd name="connsiteY49" fmla="*/ 220057 h 606719"/>
                <a:gd name="connsiteX50" fmla="*/ 287613 w 535239"/>
                <a:gd name="connsiteY50" fmla="*/ 291487 h 606719"/>
                <a:gd name="connsiteX51" fmla="*/ 287613 w 535239"/>
                <a:gd name="connsiteY51" fmla="*/ 320094 h 606719"/>
                <a:gd name="connsiteX52" fmla="*/ 266072 w 535239"/>
                <a:gd name="connsiteY52" fmla="*/ 339373 h 606719"/>
                <a:gd name="connsiteX53" fmla="*/ 248893 w 535239"/>
                <a:gd name="connsiteY53" fmla="*/ 319561 h 606719"/>
                <a:gd name="connsiteX54" fmla="*/ 248893 w 535239"/>
                <a:gd name="connsiteY54" fmla="*/ 291487 h 606719"/>
                <a:gd name="connsiteX55" fmla="*/ 199136 w 535239"/>
                <a:gd name="connsiteY55" fmla="*/ 225299 h 606719"/>
                <a:gd name="connsiteX56" fmla="*/ 273549 w 535239"/>
                <a:gd name="connsiteY56" fmla="*/ 156446 h 606719"/>
                <a:gd name="connsiteX57" fmla="*/ 460737 w 535239"/>
                <a:gd name="connsiteY57" fmla="*/ 197 h 606719"/>
                <a:gd name="connsiteX58" fmla="*/ 535239 w 535239"/>
                <a:gd name="connsiteY58" fmla="*/ 69076 h 606719"/>
                <a:gd name="connsiteX59" fmla="*/ 485482 w 535239"/>
                <a:gd name="connsiteY59" fmla="*/ 135377 h 606719"/>
                <a:gd name="connsiteX60" fmla="*/ 485482 w 535239"/>
                <a:gd name="connsiteY60" fmla="*/ 163996 h 606719"/>
                <a:gd name="connsiteX61" fmla="*/ 463852 w 535239"/>
                <a:gd name="connsiteY61" fmla="*/ 183193 h 606719"/>
                <a:gd name="connsiteX62" fmla="*/ 446673 w 535239"/>
                <a:gd name="connsiteY62" fmla="*/ 163462 h 606719"/>
                <a:gd name="connsiteX63" fmla="*/ 446673 w 535239"/>
                <a:gd name="connsiteY63" fmla="*/ 135377 h 606719"/>
                <a:gd name="connsiteX64" fmla="*/ 397094 w 535239"/>
                <a:gd name="connsiteY64" fmla="*/ 63832 h 606719"/>
                <a:gd name="connsiteX65" fmla="*/ 460737 w 535239"/>
                <a:gd name="connsiteY65" fmla="*/ 197 h 60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5239" h="606719">
                  <a:moveTo>
                    <a:pt x="71377" y="522950"/>
                  </a:moveTo>
                  <a:cubicBezTo>
                    <a:pt x="81256" y="524016"/>
                    <a:pt x="88554" y="532721"/>
                    <a:pt x="88554" y="542670"/>
                  </a:cubicBezTo>
                  <a:lnTo>
                    <a:pt x="88554" y="567988"/>
                  </a:lnTo>
                  <a:lnTo>
                    <a:pt x="248849" y="567988"/>
                  </a:lnTo>
                  <a:lnTo>
                    <a:pt x="248849" y="542137"/>
                  </a:lnTo>
                  <a:cubicBezTo>
                    <a:pt x="248849" y="530767"/>
                    <a:pt x="258729" y="521617"/>
                    <a:pt x="270388" y="522950"/>
                  </a:cubicBezTo>
                  <a:cubicBezTo>
                    <a:pt x="280356" y="524016"/>
                    <a:pt x="287566" y="532721"/>
                    <a:pt x="287566" y="542670"/>
                  </a:cubicBezTo>
                  <a:lnTo>
                    <a:pt x="287566" y="567988"/>
                  </a:lnTo>
                  <a:lnTo>
                    <a:pt x="446615" y="567988"/>
                  </a:lnTo>
                  <a:lnTo>
                    <a:pt x="446615" y="542137"/>
                  </a:lnTo>
                  <a:cubicBezTo>
                    <a:pt x="446615" y="530767"/>
                    <a:pt x="456494" y="521617"/>
                    <a:pt x="468242" y="522950"/>
                  </a:cubicBezTo>
                  <a:cubicBezTo>
                    <a:pt x="478122" y="524016"/>
                    <a:pt x="485420" y="532721"/>
                    <a:pt x="485420" y="542670"/>
                  </a:cubicBezTo>
                  <a:lnTo>
                    <a:pt x="485420" y="587353"/>
                  </a:lnTo>
                  <a:cubicBezTo>
                    <a:pt x="485420" y="598013"/>
                    <a:pt x="476698" y="606719"/>
                    <a:pt x="466017" y="606719"/>
                  </a:cubicBezTo>
                  <a:lnTo>
                    <a:pt x="69152" y="606719"/>
                  </a:lnTo>
                  <a:cubicBezTo>
                    <a:pt x="58382" y="606719"/>
                    <a:pt x="49749" y="598013"/>
                    <a:pt x="49749" y="587353"/>
                  </a:cubicBezTo>
                  <a:lnTo>
                    <a:pt x="49749" y="542137"/>
                  </a:lnTo>
                  <a:cubicBezTo>
                    <a:pt x="49749" y="530767"/>
                    <a:pt x="59628" y="521617"/>
                    <a:pt x="71377" y="522950"/>
                  </a:cubicBezTo>
                  <a:close/>
                  <a:moveTo>
                    <a:pt x="463828" y="383495"/>
                  </a:moveTo>
                  <a:cubicBezTo>
                    <a:pt x="475556" y="382250"/>
                    <a:pt x="485419" y="391318"/>
                    <a:pt x="485419" y="402785"/>
                  </a:cubicBezTo>
                  <a:lnTo>
                    <a:pt x="485419" y="447946"/>
                  </a:lnTo>
                  <a:cubicBezTo>
                    <a:pt x="485419" y="459413"/>
                    <a:pt x="475556" y="468481"/>
                    <a:pt x="463828" y="467236"/>
                  </a:cubicBezTo>
                  <a:cubicBezTo>
                    <a:pt x="453965" y="466081"/>
                    <a:pt x="446679" y="457369"/>
                    <a:pt x="446679" y="447412"/>
                  </a:cubicBezTo>
                  <a:lnTo>
                    <a:pt x="446679" y="403230"/>
                  </a:lnTo>
                  <a:cubicBezTo>
                    <a:pt x="446679" y="393362"/>
                    <a:pt x="453965" y="384650"/>
                    <a:pt x="463828" y="383495"/>
                  </a:cubicBezTo>
                  <a:close/>
                  <a:moveTo>
                    <a:pt x="266072" y="383495"/>
                  </a:moveTo>
                  <a:cubicBezTo>
                    <a:pt x="277739" y="382250"/>
                    <a:pt x="287624" y="391318"/>
                    <a:pt x="287624" y="402785"/>
                  </a:cubicBezTo>
                  <a:lnTo>
                    <a:pt x="287624" y="447946"/>
                  </a:lnTo>
                  <a:cubicBezTo>
                    <a:pt x="287624" y="459413"/>
                    <a:pt x="277739" y="468481"/>
                    <a:pt x="266072" y="467236"/>
                  </a:cubicBezTo>
                  <a:cubicBezTo>
                    <a:pt x="256187" y="466081"/>
                    <a:pt x="248884" y="457369"/>
                    <a:pt x="248884" y="447412"/>
                  </a:cubicBezTo>
                  <a:lnTo>
                    <a:pt x="248884" y="403230"/>
                  </a:lnTo>
                  <a:cubicBezTo>
                    <a:pt x="248884" y="393362"/>
                    <a:pt x="256187" y="384650"/>
                    <a:pt x="266072" y="383495"/>
                  </a:cubicBezTo>
                  <a:close/>
                  <a:moveTo>
                    <a:pt x="74502" y="312590"/>
                  </a:moveTo>
                  <a:cubicBezTo>
                    <a:pt x="108326" y="315167"/>
                    <a:pt x="135563" y="342452"/>
                    <a:pt x="138145" y="376225"/>
                  </a:cubicBezTo>
                  <a:cubicBezTo>
                    <a:pt x="140637" y="409820"/>
                    <a:pt x="118829" y="438883"/>
                    <a:pt x="88566" y="447770"/>
                  </a:cubicBezTo>
                  <a:lnTo>
                    <a:pt x="88566" y="475855"/>
                  </a:lnTo>
                  <a:cubicBezTo>
                    <a:pt x="88566" y="485810"/>
                    <a:pt x="81267" y="494519"/>
                    <a:pt x="71387" y="495586"/>
                  </a:cubicBezTo>
                  <a:cubicBezTo>
                    <a:pt x="59637" y="496919"/>
                    <a:pt x="49757" y="487765"/>
                    <a:pt x="49757" y="476389"/>
                  </a:cubicBezTo>
                  <a:lnTo>
                    <a:pt x="49757" y="447770"/>
                  </a:lnTo>
                  <a:cubicBezTo>
                    <a:pt x="21007" y="439327"/>
                    <a:pt x="0" y="412842"/>
                    <a:pt x="0" y="381469"/>
                  </a:cubicBezTo>
                  <a:cubicBezTo>
                    <a:pt x="0" y="341652"/>
                    <a:pt x="33913" y="309568"/>
                    <a:pt x="74502" y="312590"/>
                  </a:cubicBezTo>
                  <a:close/>
                  <a:moveTo>
                    <a:pt x="463828" y="245398"/>
                  </a:moveTo>
                  <a:cubicBezTo>
                    <a:pt x="475556" y="244154"/>
                    <a:pt x="485419" y="253214"/>
                    <a:pt x="485419" y="264672"/>
                  </a:cubicBezTo>
                  <a:lnTo>
                    <a:pt x="485419" y="309796"/>
                  </a:lnTo>
                  <a:cubicBezTo>
                    <a:pt x="485419" y="321165"/>
                    <a:pt x="475556" y="330314"/>
                    <a:pt x="463828" y="328982"/>
                  </a:cubicBezTo>
                  <a:cubicBezTo>
                    <a:pt x="453965" y="327916"/>
                    <a:pt x="446679" y="319211"/>
                    <a:pt x="446679" y="309263"/>
                  </a:cubicBezTo>
                  <a:lnTo>
                    <a:pt x="446679" y="265117"/>
                  </a:lnTo>
                  <a:cubicBezTo>
                    <a:pt x="446679" y="255168"/>
                    <a:pt x="453965" y="246463"/>
                    <a:pt x="463828" y="245398"/>
                  </a:cubicBezTo>
                  <a:close/>
                  <a:moveTo>
                    <a:pt x="273549" y="156446"/>
                  </a:moveTo>
                  <a:cubicBezTo>
                    <a:pt x="307462" y="158933"/>
                    <a:pt x="334699" y="186208"/>
                    <a:pt x="337192" y="220057"/>
                  </a:cubicBezTo>
                  <a:cubicBezTo>
                    <a:pt x="339773" y="253640"/>
                    <a:pt x="317965" y="282691"/>
                    <a:pt x="287613" y="291487"/>
                  </a:cubicBezTo>
                  <a:lnTo>
                    <a:pt x="287613" y="320094"/>
                  </a:lnTo>
                  <a:cubicBezTo>
                    <a:pt x="287613" y="331555"/>
                    <a:pt x="277732" y="340617"/>
                    <a:pt x="266072" y="339373"/>
                  </a:cubicBezTo>
                  <a:cubicBezTo>
                    <a:pt x="256192" y="338218"/>
                    <a:pt x="248893" y="329512"/>
                    <a:pt x="248893" y="319561"/>
                  </a:cubicBezTo>
                  <a:lnTo>
                    <a:pt x="248893" y="291487"/>
                  </a:lnTo>
                  <a:cubicBezTo>
                    <a:pt x="220143" y="283136"/>
                    <a:pt x="199136" y="256572"/>
                    <a:pt x="199136" y="225299"/>
                  </a:cubicBezTo>
                  <a:cubicBezTo>
                    <a:pt x="199136" y="185408"/>
                    <a:pt x="233049" y="153336"/>
                    <a:pt x="273549" y="156446"/>
                  </a:cubicBezTo>
                  <a:close/>
                  <a:moveTo>
                    <a:pt x="460737" y="197"/>
                  </a:moveTo>
                  <a:cubicBezTo>
                    <a:pt x="501237" y="-2825"/>
                    <a:pt x="535239" y="29259"/>
                    <a:pt x="535239" y="69076"/>
                  </a:cubicBezTo>
                  <a:cubicBezTo>
                    <a:pt x="535239" y="100449"/>
                    <a:pt x="514143" y="126934"/>
                    <a:pt x="485482" y="135377"/>
                  </a:cubicBezTo>
                  <a:lnTo>
                    <a:pt x="485482" y="163996"/>
                  </a:lnTo>
                  <a:cubicBezTo>
                    <a:pt x="485482" y="175372"/>
                    <a:pt x="475602" y="184526"/>
                    <a:pt x="463852" y="183193"/>
                  </a:cubicBezTo>
                  <a:cubicBezTo>
                    <a:pt x="453972" y="182126"/>
                    <a:pt x="446673" y="173416"/>
                    <a:pt x="446673" y="163462"/>
                  </a:cubicBezTo>
                  <a:lnTo>
                    <a:pt x="446673" y="135377"/>
                  </a:lnTo>
                  <a:cubicBezTo>
                    <a:pt x="416321" y="126490"/>
                    <a:pt x="394602" y="97427"/>
                    <a:pt x="397094" y="63832"/>
                  </a:cubicBezTo>
                  <a:cubicBezTo>
                    <a:pt x="399587" y="30059"/>
                    <a:pt x="426913" y="2774"/>
                    <a:pt x="460737" y="197"/>
                  </a:cubicBezTo>
                  <a:close/>
                </a:path>
              </a:pathLst>
            </a:custGeom>
            <a:solidFill>
              <a:schemeClr val="bg1"/>
            </a:solidFill>
            <a:ln>
              <a:noFill/>
            </a:ln>
          </p:spPr>
        </p:sp>
      </p:grpSp>
      <p:grpSp>
        <p:nvGrpSpPr>
          <p:cNvPr id="31" name="组合 30"/>
          <p:cNvGrpSpPr/>
          <p:nvPr/>
        </p:nvGrpSpPr>
        <p:grpSpPr>
          <a:xfrm>
            <a:off x="7168588" y="2897363"/>
            <a:ext cx="1413913" cy="1413913"/>
            <a:chOff x="5878407" y="2822419"/>
            <a:chExt cx="1413913" cy="1413913"/>
          </a:xfrm>
        </p:grpSpPr>
        <p:sp>
          <p:nvSpPr>
            <p:cNvPr id="61" name="椭圆 60"/>
            <p:cNvSpPr/>
            <p:nvPr/>
          </p:nvSpPr>
          <p:spPr>
            <a:xfrm>
              <a:off x="5878407" y="2822419"/>
              <a:ext cx="1413913" cy="14139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pie-chart_62747"/>
            <p:cNvSpPr>
              <a:spLocks noChangeAspect="1"/>
            </p:cNvSpPr>
            <p:nvPr/>
          </p:nvSpPr>
          <p:spPr bwMode="auto">
            <a:xfrm>
              <a:off x="6337894" y="3275903"/>
              <a:ext cx="507941" cy="505640"/>
            </a:xfrm>
            <a:custGeom>
              <a:avLst/>
              <a:gdLst>
                <a:gd name="connsiteX0" fmla="*/ 583142 w 607933"/>
                <a:gd name="connsiteY0" fmla="*/ 382921 h 605179"/>
                <a:gd name="connsiteX1" fmla="*/ 584136 w 607933"/>
                <a:gd name="connsiteY1" fmla="*/ 382921 h 605179"/>
                <a:gd name="connsiteX2" fmla="*/ 592088 w 607933"/>
                <a:gd name="connsiteY2" fmla="*/ 388872 h 605179"/>
                <a:gd name="connsiteX3" fmla="*/ 593082 w 607933"/>
                <a:gd name="connsiteY3" fmla="*/ 397799 h 605179"/>
                <a:gd name="connsiteX4" fmla="*/ 484730 w 607933"/>
                <a:gd name="connsiteY4" fmla="*/ 546577 h 605179"/>
                <a:gd name="connsiteX5" fmla="*/ 480753 w 607933"/>
                <a:gd name="connsiteY5" fmla="*/ 546577 h 605179"/>
                <a:gd name="connsiteX6" fmla="*/ 479759 w 607933"/>
                <a:gd name="connsiteY6" fmla="*/ 541618 h 605179"/>
                <a:gd name="connsiteX7" fmla="*/ 566243 w 607933"/>
                <a:gd name="connsiteY7" fmla="*/ 390856 h 605179"/>
                <a:gd name="connsiteX8" fmla="*/ 583142 w 607933"/>
                <a:gd name="connsiteY8" fmla="*/ 382921 h 605179"/>
                <a:gd name="connsiteX9" fmla="*/ 499737 w 607933"/>
                <a:gd name="connsiteY9" fmla="*/ 365118 h 605179"/>
                <a:gd name="connsiteX10" fmla="*/ 514646 w 607933"/>
                <a:gd name="connsiteY10" fmla="*/ 378008 h 605179"/>
                <a:gd name="connsiteX11" fmla="*/ 514646 w 607933"/>
                <a:gd name="connsiteY11" fmla="*/ 396847 h 605179"/>
                <a:gd name="connsiteX12" fmla="*/ 410288 w 607933"/>
                <a:gd name="connsiteY12" fmla="*/ 579290 h 605179"/>
                <a:gd name="connsiteX13" fmla="*/ 392398 w 607933"/>
                <a:gd name="connsiteY13" fmla="*/ 593172 h 605179"/>
                <a:gd name="connsiteX14" fmla="*/ 370533 w 607933"/>
                <a:gd name="connsiteY14" fmla="*/ 586231 h 605179"/>
                <a:gd name="connsiteX15" fmla="*/ 368545 w 607933"/>
                <a:gd name="connsiteY15" fmla="*/ 564417 h 605179"/>
                <a:gd name="connsiteX16" fmla="*/ 476878 w 607933"/>
                <a:gd name="connsiteY16" fmla="*/ 376025 h 605179"/>
                <a:gd name="connsiteX17" fmla="*/ 499737 w 607933"/>
                <a:gd name="connsiteY17" fmla="*/ 365118 h 605179"/>
                <a:gd name="connsiteX18" fmla="*/ 413298 w 607933"/>
                <a:gd name="connsiteY18" fmla="*/ 347279 h 605179"/>
                <a:gd name="connsiteX19" fmla="*/ 428201 w 607933"/>
                <a:gd name="connsiteY19" fmla="*/ 359176 h 605179"/>
                <a:gd name="connsiteX20" fmla="*/ 427208 w 607933"/>
                <a:gd name="connsiteY20" fmla="*/ 378012 h 605179"/>
                <a:gd name="connsiteX21" fmla="*/ 303014 w 607933"/>
                <a:gd name="connsiteY21" fmla="*/ 594125 h 605179"/>
                <a:gd name="connsiteX22" fmla="*/ 282150 w 607933"/>
                <a:gd name="connsiteY22" fmla="*/ 605030 h 605179"/>
                <a:gd name="connsiteX23" fmla="*/ 266253 w 607933"/>
                <a:gd name="connsiteY23" fmla="*/ 596108 h 605179"/>
                <a:gd name="connsiteX24" fmla="*/ 267247 w 607933"/>
                <a:gd name="connsiteY24" fmla="*/ 578264 h 605179"/>
                <a:gd name="connsiteX25" fmla="*/ 391440 w 607933"/>
                <a:gd name="connsiteY25" fmla="*/ 357193 h 605179"/>
                <a:gd name="connsiteX26" fmla="*/ 413298 w 607933"/>
                <a:gd name="connsiteY26" fmla="*/ 347279 h 605179"/>
                <a:gd name="connsiteX27" fmla="*/ 328877 w 607933"/>
                <a:gd name="connsiteY27" fmla="*/ 329284 h 605179"/>
                <a:gd name="connsiteX28" fmla="*/ 342793 w 607933"/>
                <a:gd name="connsiteY28" fmla="*/ 340200 h 605179"/>
                <a:gd name="connsiteX29" fmla="*/ 341799 w 607933"/>
                <a:gd name="connsiteY29" fmla="*/ 358064 h 605179"/>
                <a:gd name="connsiteX30" fmla="*/ 218543 w 607933"/>
                <a:gd name="connsiteY30" fmla="*/ 577389 h 605179"/>
                <a:gd name="connsiteX31" fmla="*/ 194687 w 607933"/>
                <a:gd name="connsiteY31" fmla="*/ 586321 h 605179"/>
                <a:gd name="connsiteX32" fmla="*/ 193693 w 607933"/>
                <a:gd name="connsiteY32" fmla="*/ 586321 h 605179"/>
                <a:gd name="connsiteX33" fmla="*/ 182759 w 607933"/>
                <a:gd name="connsiteY33" fmla="*/ 574412 h 605179"/>
                <a:gd name="connsiteX34" fmla="*/ 184747 w 607933"/>
                <a:gd name="connsiteY34" fmla="*/ 558533 h 605179"/>
                <a:gd name="connsiteX35" fmla="*/ 308003 w 607933"/>
                <a:gd name="connsiteY35" fmla="*/ 339208 h 605179"/>
                <a:gd name="connsiteX36" fmla="*/ 328877 w 607933"/>
                <a:gd name="connsiteY36" fmla="*/ 329284 h 605179"/>
                <a:gd name="connsiteX37" fmla="*/ 320929 w 607933"/>
                <a:gd name="connsiteY37" fmla="*/ 0 h 605179"/>
                <a:gd name="connsiteX38" fmla="*/ 607933 w 607933"/>
                <a:gd name="connsiteY38" fmla="*/ 302523 h 605179"/>
                <a:gd name="connsiteX39" fmla="*/ 604954 w 607933"/>
                <a:gd name="connsiteY39" fmla="*/ 344182 h 605179"/>
                <a:gd name="connsiteX40" fmla="*/ 350722 w 607933"/>
                <a:gd name="connsiteY40" fmla="*/ 290620 h 605179"/>
                <a:gd name="connsiteX41" fmla="*/ 324901 w 607933"/>
                <a:gd name="connsiteY41" fmla="*/ 259872 h 605179"/>
                <a:gd name="connsiteX42" fmla="*/ 278214 w 607933"/>
                <a:gd name="connsiteY42" fmla="*/ 0 h 605179"/>
                <a:gd name="connsiteX43" fmla="*/ 282188 w 607933"/>
                <a:gd name="connsiteY43" fmla="*/ 275764 h 605179"/>
                <a:gd name="connsiteX44" fmla="*/ 272252 w 607933"/>
                <a:gd name="connsiteY44" fmla="*/ 316434 h 605179"/>
                <a:gd name="connsiteX45" fmla="*/ 137119 w 607933"/>
                <a:gd name="connsiteY45" fmla="*/ 556488 h 605179"/>
                <a:gd name="connsiteX46" fmla="*/ 0 w 607933"/>
                <a:gd name="connsiteY46" fmla="*/ 302547 h 605179"/>
                <a:gd name="connsiteX47" fmla="*/ 278214 w 607933"/>
                <a:gd name="connsiteY47" fmla="*/ 0 h 60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933" h="605179">
                  <a:moveTo>
                    <a:pt x="583142" y="382921"/>
                  </a:moveTo>
                  <a:lnTo>
                    <a:pt x="584136" y="382921"/>
                  </a:lnTo>
                  <a:cubicBezTo>
                    <a:pt x="587118" y="383913"/>
                    <a:pt x="590100" y="385897"/>
                    <a:pt x="592088" y="388872"/>
                  </a:cubicBezTo>
                  <a:cubicBezTo>
                    <a:pt x="593082" y="391848"/>
                    <a:pt x="594076" y="394823"/>
                    <a:pt x="593082" y="397799"/>
                  </a:cubicBezTo>
                  <a:cubicBezTo>
                    <a:pt x="573201" y="458302"/>
                    <a:pt x="534433" y="509879"/>
                    <a:pt x="484730" y="546577"/>
                  </a:cubicBezTo>
                  <a:cubicBezTo>
                    <a:pt x="483736" y="547569"/>
                    <a:pt x="481747" y="547569"/>
                    <a:pt x="480753" y="546577"/>
                  </a:cubicBezTo>
                  <a:cubicBezTo>
                    <a:pt x="478765" y="545586"/>
                    <a:pt x="478765" y="543602"/>
                    <a:pt x="479759" y="541618"/>
                  </a:cubicBezTo>
                  <a:lnTo>
                    <a:pt x="566243" y="390856"/>
                  </a:lnTo>
                  <a:cubicBezTo>
                    <a:pt x="570219" y="384905"/>
                    <a:pt x="577177" y="381929"/>
                    <a:pt x="583142" y="382921"/>
                  </a:cubicBezTo>
                  <a:close/>
                  <a:moveTo>
                    <a:pt x="499737" y="365118"/>
                  </a:moveTo>
                  <a:cubicBezTo>
                    <a:pt x="506695" y="367101"/>
                    <a:pt x="512658" y="371068"/>
                    <a:pt x="514646" y="378008"/>
                  </a:cubicBezTo>
                  <a:cubicBezTo>
                    <a:pt x="517627" y="383958"/>
                    <a:pt x="517627" y="390898"/>
                    <a:pt x="514646" y="396847"/>
                  </a:cubicBezTo>
                  <a:lnTo>
                    <a:pt x="410288" y="579290"/>
                  </a:lnTo>
                  <a:cubicBezTo>
                    <a:pt x="406312" y="586231"/>
                    <a:pt x="399355" y="591189"/>
                    <a:pt x="392398" y="593172"/>
                  </a:cubicBezTo>
                  <a:cubicBezTo>
                    <a:pt x="384447" y="596146"/>
                    <a:pt x="375502" y="593172"/>
                    <a:pt x="370533" y="586231"/>
                  </a:cubicBezTo>
                  <a:cubicBezTo>
                    <a:pt x="365563" y="580282"/>
                    <a:pt x="364569" y="571358"/>
                    <a:pt x="368545" y="564417"/>
                  </a:cubicBezTo>
                  <a:lnTo>
                    <a:pt x="476878" y="376025"/>
                  </a:lnTo>
                  <a:cubicBezTo>
                    <a:pt x="481847" y="368093"/>
                    <a:pt x="490792" y="363135"/>
                    <a:pt x="499737" y="365118"/>
                  </a:cubicBezTo>
                  <a:close/>
                  <a:moveTo>
                    <a:pt x="413298" y="347279"/>
                  </a:moveTo>
                  <a:cubicBezTo>
                    <a:pt x="420253" y="348271"/>
                    <a:pt x="425221" y="353228"/>
                    <a:pt x="428201" y="359176"/>
                  </a:cubicBezTo>
                  <a:cubicBezTo>
                    <a:pt x="430188" y="365124"/>
                    <a:pt x="430188" y="372064"/>
                    <a:pt x="427208" y="378012"/>
                  </a:cubicBezTo>
                  <a:lnTo>
                    <a:pt x="303014" y="594125"/>
                  </a:lnTo>
                  <a:cubicBezTo>
                    <a:pt x="299040" y="602056"/>
                    <a:pt x="290098" y="606021"/>
                    <a:pt x="282150" y="605030"/>
                  </a:cubicBezTo>
                  <a:cubicBezTo>
                    <a:pt x="275195" y="605030"/>
                    <a:pt x="269234" y="601065"/>
                    <a:pt x="266253" y="596108"/>
                  </a:cubicBezTo>
                  <a:cubicBezTo>
                    <a:pt x="263273" y="590160"/>
                    <a:pt x="263273" y="583220"/>
                    <a:pt x="267247" y="578264"/>
                  </a:cubicBezTo>
                  <a:lnTo>
                    <a:pt x="391440" y="357193"/>
                  </a:lnTo>
                  <a:cubicBezTo>
                    <a:pt x="395414" y="349262"/>
                    <a:pt x="404356" y="345297"/>
                    <a:pt x="413298" y="347279"/>
                  </a:cubicBezTo>
                  <a:close/>
                  <a:moveTo>
                    <a:pt x="328877" y="329284"/>
                  </a:moveTo>
                  <a:cubicBezTo>
                    <a:pt x="334841" y="330276"/>
                    <a:pt x="339811" y="335238"/>
                    <a:pt x="342793" y="340200"/>
                  </a:cubicBezTo>
                  <a:cubicBezTo>
                    <a:pt x="345775" y="346155"/>
                    <a:pt x="344781" y="353102"/>
                    <a:pt x="341799" y="358064"/>
                  </a:cubicBezTo>
                  <a:lnTo>
                    <a:pt x="218543" y="577389"/>
                  </a:lnTo>
                  <a:cubicBezTo>
                    <a:pt x="213573" y="586321"/>
                    <a:pt x="203633" y="589298"/>
                    <a:pt x="194687" y="586321"/>
                  </a:cubicBezTo>
                  <a:cubicBezTo>
                    <a:pt x="194687" y="586321"/>
                    <a:pt x="194687" y="586321"/>
                    <a:pt x="193693" y="586321"/>
                  </a:cubicBezTo>
                  <a:cubicBezTo>
                    <a:pt x="188723" y="584336"/>
                    <a:pt x="184747" y="579374"/>
                    <a:pt x="182759" y="574412"/>
                  </a:cubicBezTo>
                  <a:cubicBezTo>
                    <a:pt x="180771" y="569450"/>
                    <a:pt x="181765" y="563495"/>
                    <a:pt x="184747" y="558533"/>
                  </a:cubicBezTo>
                  <a:lnTo>
                    <a:pt x="308003" y="339208"/>
                  </a:lnTo>
                  <a:cubicBezTo>
                    <a:pt x="311979" y="331268"/>
                    <a:pt x="320925" y="327299"/>
                    <a:pt x="328877" y="329284"/>
                  </a:cubicBezTo>
                  <a:close/>
                  <a:moveTo>
                    <a:pt x="320929" y="0"/>
                  </a:moveTo>
                  <a:cubicBezTo>
                    <a:pt x="480817" y="7935"/>
                    <a:pt x="607933" y="140847"/>
                    <a:pt x="607933" y="302523"/>
                  </a:cubicBezTo>
                  <a:cubicBezTo>
                    <a:pt x="607933" y="316409"/>
                    <a:pt x="606940" y="330295"/>
                    <a:pt x="604954" y="344182"/>
                  </a:cubicBezTo>
                  <a:lnTo>
                    <a:pt x="350722" y="290620"/>
                  </a:lnTo>
                  <a:cubicBezTo>
                    <a:pt x="335825" y="287645"/>
                    <a:pt x="324901" y="274750"/>
                    <a:pt x="324901" y="259872"/>
                  </a:cubicBezTo>
                  <a:close/>
                  <a:moveTo>
                    <a:pt x="278214" y="0"/>
                  </a:moveTo>
                  <a:lnTo>
                    <a:pt x="282188" y="275764"/>
                  </a:lnTo>
                  <a:cubicBezTo>
                    <a:pt x="283182" y="289651"/>
                    <a:pt x="279207" y="304531"/>
                    <a:pt x="272252" y="316434"/>
                  </a:cubicBezTo>
                  <a:lnTo>
                    <a:pt x="137119" y="556488"/>
                  </a:lnTo>
                  <a:cubicBezTo>
                    <a:pt x="54649" y="501931"/>
                    <a:pt x="0" y="408687"/>
                    <a:pt x="0" y="302547"/>
                  </a:cubicBezTo>
                  <a:cubicBezTo>
                    <a:pt x="0" y="143834"/>
                    <a:pt x="122215" y="12895"/>
                    <a:pt x="278214" y="0"/>
                  </a:cubicBezTo>
                  <a:close/>
                </a:path>
              </a:pathLst>
            </a:custGeom>
            <a:solidFill>
              <a:schemeClr val="bg1"/>
            </a:solidFill>
            <a:ln>
              <a:noFill/>
            </a:ln>
          </p:spPr>
        </p:sp>
      </p:grpSp>
      <p:sp>
        <p:nvSpPr>
          <p:cNvPr id="3" name="椭圆 2"/>
          <p:cNvSpPr/>
          <p:nvPr/>
        </p:nvSpPr>
        <p:spPr>
          <a:xfrm>
            <a:off x="4149108" y="3388947"/>
            <a:ext cx="355600" cy="355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577528" y="3388947"/>
            <a:ext cx="355600" cy="355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005948" y="3388947"/>
            <a:ext cx="355600" cy="3556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28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28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strVal val="4/3*#ppt_w"/>
                                          </p:val>
                                        </p:tav>
                                        <p:tav tm="100000">
                                          <p:val>
                                            <p:strVal val="#ppt_w"/>
                                          </p:val>
                                        </p:tav>
                                      </p:tavLst>
                                    </p:anim>
                                    <p:anim calcmode="lin" valueType="num">
                                      <p:cBhvr>
                                        <p:cTn id="40" dur="500" fill="hold"/>
                                        <p:tgtEl>
                                          <p:spTgt spid="62"/>
                                        </p:tgtEl>
                                        <p:attrNameLst>
                                          <p:attrName>ppt_h</p:attrName>
                                        </p:attrNameLst>
                                      </p:cBhvr>
                                      <p:tavLst>
                                        <p:tav tm="0">
                                          <p:val>
                                            <p:strVal val="4/3*#ppt_h"/>
                                          </p:val>
                                        </p:tav>
                                        <p:tav tm="100000">
                                          <p:val>
                                            <p:strVal val="#ppt_h"/>
                                          </p:val>
                                        </p:tav>
                                      </p:tavLst>
                                    </p:anim>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288"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strVal val="4/3*#ppt_w"/>
                                          </p:val>
                                        </p:tav>
                                        <p:tav tm="100000">
                                          <p:val>
                                            <p:strVal val="#ppt_w"/>
                                          </p:val>
                                        </p:tav>
                                      </p:tavLst>
                                    </p:anim>
                                    <p:anim calcmode="lin" valueType="num">
                                      <p:cBhvr>
                                        <p:cTn id="56" dur="500" fill="hold"/>
                                        <p:tgtEl>
                                          <p:spTgt spid="63"/>
                                        </p:tgtEl>
                                        <p:attrNameLst>
                                          <p:attrName>ppt_h</p:attrName>
                                        </p:attrNameLst>
                                      </p:cBhvr>
                                      <p:tavLst>
                                        <p:tav tm="0">
                                          <p:val>
                                            <p:strVal val="4/3*#ppt_h"/>
                                          </p:val>
                                        </p:tav>
                                        <p:tav tm="100000">
                                          <p:val>
                                            <p:strVal val="#ppt_h"/>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Effect transition="in" filter="fade">
                                      <p:cBhvr>
                                        <p:cTn id="62" dur="500"/>
                                        <p:tgtEl>
                                          <p:spTgt spid="31"/>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3" grpId="0"/>
      <p:bldP spid="64" grpId="0"/>
      <p:bldP spid="65" grpId="0"/>
      <p:bldP spid="3" grpId="0" animBg="1"/>
      <p:bldP spid="62" grpId="0" animBg="1"/>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2427245" y="2243310"/>
            <a:ext cx="6786157" cy="1305976"/>
            <a:chOff x="1362565" y="1905903"/>
            <a:chExt cx="6786157" cy="1305976"/>
          </a:xfrm>
        </p:grpSpPr>
        <p:sp>
          <p:nvSpPr>
            <p:cNvPr id="29" name="椭圆 28"/>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6" name="矩形 5"/>
            <p:cNvSpPr/>
            <p:nvPr/>
          </p:nvSpPr>
          <p:spPr>
            <a:xfrm>
              <a:off x="1750294" y="2172861"/>
              <a:ext cx="6398428" cy="954107"/>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未知现象（不确定现象）：</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a:p>
              <a:r>
                <a:rPr lang="zh-CN" altLang="en-US" sz="2800" dirty="0">
                  <a:solidFill>
                    <a:prstClr val="black"/>
                  </a:solidFill>
                  <a:latin typeface="思源黑体 CN Normal" panose="020B0400000000000000" pitchFamily="34" charset="-122"/>
                  <a:ea typeface="思源黑体 CN Normal" panose="020B0400000000000000" pitchFamily="34" charset="-122"/>
                </a:rPr>
                <a:t>在特定条件下，不能预知结果的现象。</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cxnSp>
          <p:nvCxnSpPr>
            <p:cNvPr id="32" name="直接连接符 31"/>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427245" y="4056485"/>
            <a:ext cx="6556683" cy="1305976"/>
            <a:chOff x="1362565" y="1905903"/>
            <a:chExt cx="6556683" cy="1305976"/>
          </a:xfrm>
        </p:grpSpPr>
        <p:sp>
          <p:nvSpPr>
            <p:cNvPr id="35" name="椭圆 34"/>
            <p:cNvSpPr/>
            <p:nvPr/>
          </p:nvSpPr>
          <p:spPr>
            <a:xfrm>
              <a:off x="1362565" y="196635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37" name="矩形 36"/>
            <p:cNvSpPr/>
            <p:nvPr/>
          </p:nvSpPr>
          <p:spPr>
            <a:xfrm>
              <a:off x="1750293" y="2172861"/>
              <a:ext cx="6168955" cy="954107"/>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必然现象：</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a:p>
              <a:r>
                <a:rPr lang="zh-CN" altLang="en-US" sz="2800" dirty="0">
                  <a:solidFill>
                    <a:prstClr val="black"/>
                  </a:solidFill>
                  <a:latin typeface="思源黑体 CN Normal" panose="020B0400000000000000" pitchFamily="34" charset="-122"/>
                  <a:ea typeface="思源黑体 CN Normal" panose="020B0400000000000000" pitchFamily="34" charset="-122"/>
                </a:rPr>
                <a:t>在特定条件下，能预知结果的现象。</a:t>
              </a:r>
              <a:endParaRPr lang="zh-CN" altLang="en-US" sz="2800" dirty="0">
                <a:solidFill>
                  <a:prstClr val="black"/>
                </a:solidFill>
                <a:latin typeface="思源黑体 CN Normal" panose="020B0400000000000000" pitchFamily="34" charset="-122"/>
                <a:ea typeface="思源黑体 CN Normal" panose="020B0400000000000000" pitchFamily="34" charset="-122"/>
              </a:endParaRPr>
            </a:p>
          </p:txBody>
        </p:sp>
        <p:cxnSp>
          <p:nvCxnSpPr>
            <p:cNvPr id="38" name="直接连接符 37"/>
            <p:cNvCxnSpPr/>
            <p:nvPr/>
          </p:nvCxnSpPr>
          <p:spPr>
            <a:xfrm>
              <a:off x="1913918" y="2203789"/>
              <a:ext cx="54956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2098430" y="1133032"/>
            <a:ext cx="6068645" cy="519773"/>
            <a:chOff x="1676401" y="988194"/>
            <a:chExt cx="5478574" cy="519773"/>
          </a:xfrm>
        </p:grpSpPr>
        <p:grpSp>
          <p:nvGrpSpPr>
            <p:cNvPr id="39" name="组合 38"/>
            <p:cNvGrpSpPr/>
            <p:nvPr/>
          </p:nvGrpSpPr>
          <p:grpSpPr>
            <a:xfrm>
              <a:off x="1676401" y="988194"/>
              <a:ext cx="5478574" cy="519773"/>
              <a:chOff x="1676401" y="988194"/>
              <a:chExt cx="5478574" cy="519773"/>
            </a:xfrm>
          </p:grpSpPr>
          <p:sp>
            <p:nvSpPr>
              <p:cNvPr id="41" name="矩形 40"/>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750294" y="1182412"/>
                <a:ext cx="511349" cy="158665"/>
                <a:chOff x="1750294" y="1182412"/>
                <a:chExt cx="511349" cy="158665"/>
              </a:xfrm>
            </p:grpSpPr>
            <p:grpSp>
              <p:nvGrpSpPr>
                <p:cNvPr id="43" name="组合 42"/>
                <p:cNvGrpSpPr/>
                <p:nvPr/>
              </p:nvGrpSpPr>
              <p:grpSpPr>
                <a:xfrm>
                  <a:off x="1782744" y="1182412"/>
                  <a:ext cx="442916" cy="158665"/>
                  <a:chOff x="1612104" y="779548"/>
                  <a:chExt cx="442916" cy="158665"/>
                </a:xfrm>
              </p:grpSpPr>
              <p:cxnSp>
                <p:nvCxnSpPr>
                  <p:cNvPr id="46" name="直接连接符 45"/>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4" name="椭圆 43"/>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TextBox 30"/>
            <p:cNvSpPr txBox="1"/>
            <p:nvPr/>
          </p:nvSpPr>
          <p:spPr>
            <a:xfrm>
              <a:off x="2619636" y="1015524"/>
              <a:ext cx="1156821" cy="492443"/>
            </a:xfrm>
            <a:prstGeom prst="rect">
              <a:avLst/>
            </a:prstGeom>
            <a:noFill/>
          </p:spPr>
          <p:txBody>
            <a:bodyPr wrap="square" lIns="0" tIns="0" rIns="0" bIns="0" rtlCol="0">
              <a:spAutoFit/>
            </a:bodyPr>
            <a:lstStyle/>
            <a:p>
              <a:pPr lvl="0">
                <a:defRPr/>
              </a:pPr>
              <a:r>
                <a:rPr lang="zh-CN" altLang="en-US" sz="3200" dirty="0">
                  <a:solidFill>
                    <a:schemeClr val="bg1"/>
                  </a:solidFill>
                  <a:latin typeface="+mj-lt"/>
                  <a:ea typeface="思源黑体 CN Bold" panose="020B0800000000000000" pitchFamily="34" charset="-122"/>
                </a:rPr>
                <a:t>概念</a:t>
              </a:r>
              <a:endParaRPr lang="zh-CN" altLang="en-US" sz="3200" dirty="0">
                <a:solidFill>
                  <a:schemeClr val="bg1"/>
                </a:solidFill>
                <a:latin typeface="+mj-lt"/>
                <a:ea typeface="思源黑体 CN Bold" panose="020B0800000000000000"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anim calcmode="lin" valueType="num">
                                      <p:cBhvr>
                                        <p:cTn id="8" dur="750" fill="hold"/>
                                        <p:tgtEl>
                                          <p:spTgt spid="33"/>
                                        </p:tgtEl>
                                        <p:attrNameLst>
                                          <p:attrName>ppt_x</p:attrName>
                                        </p:attrNameLst>
                                      </p:cBhvr>
                                      <p:tavLst>
                                        <p:tav tm="0">
                                          <p:val>
                                            <p:strVal val="#ppt_x"/>
                                          </p:val>
                                        </p:tav>
                                        <p:tav tm="100000">
                                          <p:val>
                                            <p:strVal val="#ppt_x"/>
                                          </p:val>
                                        </p:tav>
                                      </p:tavLst>
                                    </p:anim>
                                    <p:anim calcmode="lin" valueType="num">
                                      <p:cBhvr>
                                        <p:cTn id="9" dur="75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750"/>
                                        <p:tgtEl>
                                          <p:spTgt spid="34"/>
                                        </p:tgtEl>
                                      </p:cBhvr>
                                    </p:animEffect>
                                    <p:anim calcmode="lin" valueType="num">
                                      <p:cBhvr>
                                        <p:cTn id="15" dur="750" fill="hold"/>
                                        <p:tgtEl>
                                          <p:spTgt spid="34"/>
                                        </p:tgtEl>
                                        <p:attrNameLst>
                                          <p:attrName>ppt_x</p:attrName>
                                        </p:attrNameLst>
                                      </p:cBhvr>
                                      <p:tavLst>
                                        <p:tav tm="0">
                                          <p:val>
                                            <p:strVal val="#ppt_x"/>
                                          </p:val>
                                        </p:tav>
                                        <p:tav tm="100000">
                                          <p:val>
                                            <p:strVal val="#ppt_x"/>
                                          </p:val>
                                        </p:tav>
                                      </p:tavLst>
                                    </p:anim>
                                    <p:anim calcmode="lin" valueType="num">
                                      <p:cBhvr>
                                        <p:cTn id="1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76400" y="988194"/>
            <a:ext cx="6068645" cy="519773"/>
            <a:chOff x="1676401" y="988194"/>
            <a:chExt cx="5478574" cy="519773"/>
          </a:xfrm>
        </p:grpSpPr>
        <p:grpSp>
          <p:nvGrpSpPr>
            <p:cNvPr id="26" name="组合 25"/>
            <p:cNvGrpSpPr/>
            <p:nvPr/>
          </p:nvGrpSpPr>
          <p:grpSpPr>
            <a:xfrm>
              <a:off x="1676401" y="988194"/>
              <a:ext cx="5478574" cy="519773"/>
              <a:chOff x="1676401" y="988194"/>
              <a:chExt cx="5478574" cy="519773"/>
            </a:xfrm>
          </p:grpSpPr>
          <p:sp>
            <p:nvSpPr>
              <p:cNvPr id="4" name="矩形 3"/>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19636" y="1015524"/>
              <a:ext cx="1156821" cy="492443"/>
            </a:xfrm>
            <a:prstGeom prst="rect">
              <a:avLst/>
            </a:prstGeom>
            <a:noFill/>
          </p:spPr>
          <p:txBody>
            <a:bodyPr wrap="square" lIns="0" tIns="0" rIns="0" bIns="0" rtlCol="0">
              <a:spAutoFit/>
            </a:bodyPr>
            <a:lstStyle/>
            <a:p>
              <a:pPr lvl="0">
                <a:defRPr/>
              </a:pPr>
              <a:r>
                <a:rPr lang="zh-CN" altLang="en-US" sz="3200" dirty="0">
                  <a:solidFill>
                    <a:schemeClr val="bg1"/>
                  </a:solidFill>
                  <a:latin typeface="+mj-lt"/>
                  <a:ea typeface="思源黑体 CN Bold" panose="020B0800000000000000" pitchFamily="34" charset="-122"/>
                </a:rPr>
                <a:t>概念</a:t>
              </a:r>
              <a:endParaRPr lang="zh-CN" altLang="en-US" sz="3200" dirty="0">
                <a:solidFill>
                  <a:schemeClr val="bg1"/>
                </a:solidFill>
                <a:latin typeface="+mj-lt"/>
                <a:ea typeface="思源黑体 CN Bold" panose="020B0800000000000000" pitchFamily="34" charset="-122"/>
              </a:endParaRPr>
            </a:p>
          </p:txBody>
        </p:sp>
      </p:grpSp>
      <p:sp>
        <p:nvSpPr>
          <p:cNvPr id="39" name="椭圆 38"/>
          <p:cNvSpPr/>
          <p:nvPr/>
        </p:nvSpPr>
        <p:spPr>
          <a:xfrm>
            <a:off x="1962615" y="219626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962971" y="2878462"/>
            <a:ext cx="5960571" cy="1223797"/>
          </a:xfrm>
          <a:prstGeom prst="rect">
            <a:avLst/>
          </a:prstGeom>
        </p:spPr>
        <p:txBody>
          <a:bodyPr wrap="square">
            <a:spAutoFit/>
          </a:bodyPr>
          <a:lstStyle/>
          <a:p>
            <a:pPr>
              <a:lnSpc>
                <a:spcPct val="120000"/>
              </a:lnSpc>
            </a:pPr>
            <a:r>
              <a:rPr lang="zh-CN" altLang="en-US" sz="3200" dirty="0"/>
              <a:t>        通过收集数据和分析数据来认识未知现象的一门科学。</a:t>
            </a:r>
            <a:endParaRPr lang="zh-CN" altLang="en-US" sz="3200" dirty="0"/>
          </a:p>
        </p:txBody>
      </p:sp>
      <p:sp>
        <p:nvSpPr>
          <p:cNvPr id="41" name="矩形 40"/>
          <p:cNvSpPr/>
          <p:nvPr/>
        </p:nvSpPr>
        <p:spPr>
          <a:xfrm>
            <a:off x="2460376" y="3003179"/>
            <a:ext cx="1415772" cy="584775"/>
          </a:xfrm>
          <a:prstGeom prst="rect">
            <a:avLst/>
          </a:prstGeom>
        </p:spPr>
        <p:txBody>
          <a:bodyPr wrap="none">
            <a:spAutoFit/>
          </a:bodyPr>
          <a:lstStyle/>
          <a:p>
            <a:r>
              <a:rPr lang="zh-CN" altLang="en-US" sz="3200" b="1" dirty="0">
                <a:solidFill>
                  <a:srgbClr val="004EA2"/>
                </a:solidFill>
              </a:rPr>
              <a:t>统计学</a:t>
            </a:r>
            <a:endParaRPr lang="en-US" altLang="zh-CN" sz="3200" b="1" dirty="0">
              <a:solidFill>
                <a:srgbClr val="004EA2"/>
              </a:solidFill>
            </a:endParaRPr>
          </a:p>
        </p:txBody>
      </p:sp>
      <p:cxnSp>
        <p:nvCxnSpPr>
          <p:cNvPr id="42" name="直接连接符 41"/>
          <p:cNvCxnSpPr/>
          <p:nvPr/>
        </p:nvCxnSpPr>
        <p:spPr>
          <a:xfrm>
            <a:off x="2252908" y="2196266"/>
            <a:ext cx="0" cy="1068523"/>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941854" y="3277142"/>
            <a:ext cx="0" cy="1068872"/>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48445" y="354544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500"/>
                                        <p:tgtEl>
                                          <p:spTgt spid="39"/>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496647" y="1694802"/>
            <a:ext cx="9616830" cy="1510463"/>
            <a:chOff x="832352" y="1684445"/>
            <a:chExt cx="7125397" cy="769441"/>
          </a:xfrm>
        </p:grpSpPr>
        <p:grpSp>
          <p:nvGrpSpPr>
            <p:cNvPr id="12" name="组合 11"/>
            <p:cNvGrpSpPr/>
            <p:nvPr/>
          </p:nvGrpSpPr>
          <p:grpSpPr>
            <a:xfrm>
              <a:off x="832352" y="1684445"/>
              <a:ext cx="7125397" cy="769441"/>
              <a:chOff x="832352" y="1684445"/>
              <a:chExt cx="7125397" cy="769441"/>
            </a:xfrm>
          </p:grpSpPr>
          <p:sp>
            <p:nvSpPr>
              <p:cNvPr id="5" name="矩形 4"/>
              <p:cNvSpPr/>
              <p:nvPr/>
            </p:nvSpPr>
            <p:spPr>
              <a:xfrm>
                <a:off x="873627" y="1684445"/>
                <a:ext cx="7084122" cy="76944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矩形 7"/>
              <p:cNvSpPr/>
              <p:nvPr/>
            </p:nvSpPr>
            <p:spPr>
              <a:xfrm>
                <a:off x="832352" y="1684445"/>
                <a:ext cx="90488" cy="7694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9" name="矩形 8"/>
            <p:cNvSpPr/>
            <p:nvPr/>
          </p:nvSpPr>
          <p:spPr>
            <a:xfrm>
              <a:off x="965756" y="1725925"/>
              <a:ext cx="6740514" cy="705527"/>
            </a:xfrm>
            <a:prstGeom prst="rect">
              <a:avLst/>
            </a:prstGeom>
            <a:noFill/>
            <a:ln w="57150">
              <a:noFill/>
            </a:ln>
          </p:spPr>
          <p:txBody>
            <a:bodyPr wrap="square" anchor="ctr" anchorCtr="0">
              <a:spAutoFit/>
            </a:bodyPr>
            <a:lstStyle/>
            <a:p>
              <a:r>
                <a:rPr lang="zh-CN" altLang="en-US" sz="2800" b="1" dirty="0">
                  <a:solidFill>
                    <a:srgbClr val="004EA2"/>
                  </a:solidFill>
                  <a:latin typeface="思源黑体 CN Normal" panose="020B0400000000000000" pitchFamily="34" charset="-122"/>
                  <a:ea typeface="思源黑体 CN Normal" panose="020B0400000000000000" pitchFamily="34" charset="-122"/>
                </a:rPr>
                <a:t>内涵：</a:t>
              </a:r>
              <a:endParaRPr lang="en-US" altLang="zh-CN" sz="2800" b="1" dirty="0">
                <a:solidFill>
                  <a:srgbClr val="004EA2"/>
                </a:solidFill>
                <a:latin typeface="思源黑体 CN Normal" panose="020B0400000000000000" pitchFamily="34" charset="-122"/>
                <a:ea typeface="思源黑体 CN Normal" panose="020B0400000000000000" pitchFamily="34" charset="-122"/>
              </a:endParaRPr>
            </a:p>
            <a:p>
              <a:r>
                <a:rPr lang="zh-CN" altLang="en-US" sz="2800" dirty="0">
                  <a:latin typeface="思源黑体 CN Normal" panose="020B0400000000000000" pitchFamily="34" charset="-122"/>
                  <a:ea typeface="思源黑体 CN Normal" panose="020B0400000000000000" pitchFamily="34" charset="-122"/>
                </a:rPr>
                <a:t>研究对象为“未知现象”；研究的途径为“收集数据和分析数据”。这里数据不仅包含定量数据，也包含属性数据。</a:t>
              </a:r>
              <a:endParaRPr lang="zh-CN" altLang="en-US" sz="2800" dirty="0">
                <a:latin typeface="思源黑体 CN Normal" panose="020B0400000000000000" pitchFamily="34" charset="-122"/>
                <a:ea typeface="思源黑体 CN Normal" panose="020B0400000000000000" pitchFamily="34" charset="-122"/>
              </a:endParaRPr>
            </a:p>
          </p:txBody>
        </p:sp>
      </p:grpSp>
      <p:sp>
        <p:nvSpPr>
          <p:cNvPr id="11" name="矩形 10"/>
          <p:cNvSpPr/>
          <p:nvPr/>
        </p:nvSpPr>
        <p:spPr>
          <a:xfrm>
            <a:off x="1748967" y="4730517"/>
            <a:ext cx="8694066" cy="1384995"/>
          </a:xfrm>
          <a:prstGeom prst="rect">
            <a:avLst/>
          </a:prstGeom>
        </p:spPr>
        <p:txBody>
          <a:bodyPr wrap="square">
            <a:spAutoFit/>
          </a:bodyPr>
          <a:lstStyle/>
          <a:p>
            <a:r>
              <a:rPr lang="zh-CN" altLang="en-US" sz="2800" dirty="0">
                <a:solidFill>
                  <a:srgbClr val="FF0000"/>
                </a:solidFill>
                <a:latin typeface="思源黑体 CN Normal" panose="020B0400000000000000" pitchFamily="34" charset="-122"/>
                <a:ea typeface="思源黑体 CN Normal" panose="020B0400000000000000" pitchFamily="34" charset="-122"/>
              </a:rPr>
              <a:t>大英百科全书：</a:t>
            </a:r>
            <a:endParaRPr lang="en-US" altLang="zh-CN" sz="2800" dirty="0">
              <a:solidFill>
                <a:srgbClr val="FF0000"/>
              </a:solidFill>
              <a:latin typeface="思源黑体 CN Normal" panose="020B0400000000000000" pitchFamily="34" charset="-122"/>
              <a:ea typeface="思源黑体 CN Normal" panose="020B0400000000000000" pitchFamily="34" charset="-122"/>
            </a:endParaRPr>
          </a:p>
          <a:p>
            <a:r>
              <a:rPr lang="zh-CN" altLang="en-US" sz="2800" dirty="0">
                <a:latin typeface="思源黑体 CN Normal" panose="020B0400000000000000" pitchFamily="34" charset="-122"/>
                <a:ea typeface="思源黑体 CN Normal" panose="020B0400000000000000" pitchFamily="34" charset="-122"/>
              </a:rPr>
              <a:t>“统计学是一种收集数据、分析数据，并根据数据进行推断的艺术和科学”。</a:t>
            </a:r>
            <a:endParaRPr lang="zh-CN" altLang="en-US" sz="2800" dirty="0">
              <a:latin typeface="思源黑体 CN Normal" panose="020B0400000000000000" pitchFamily="34" charset="-122"/>
              <a:ea typeface="思源黑体 CN Normal" panose="020B0400000000000000" pitchFamily="34" charset="-122"/>
            </a:endParaRPr>
          </a:p>
        </p:txBody>
      </p:sp>
      <p:grpSp>
        <p:nvGrpSpPr>
          <p:cNvPr id="27" name="组合 26"/>
          <p:cNvGrpSpPr/>
          <p:nvPr/>
        </p:nvGrpSpPr>
        <p:grpSpPr>
          <a:xfrm>
            <a:off x="1676696" y="870372"/>
            <a:ext cx="5478574" cy="519773"/>
            <a:chOff x="1676401" y="988194"/>
            <a:chExt cx="5478574" cy="519773"/>
          </a:xfrm>
        </p:grpSpPr>
        <p:grpSp>
          <p:nvGrpSpPr>
            <p:cNvPr id="26" name="组合 25"/>
            <p:cNvGrpSpPr/>
            <p:nvPr/>
          </p:nvGrpSpPr>
          <p:grpSpPr>
            <a:xfrm>
              <a:off x="1676401" y="988194"/>
              <a:ext cx="5478574" cy="519773"/>
              <a:chOff x="1676401" y="988194"/>
              <a:chExt cx="5478574" cy="519773"/>
            </a:xfrm>
          </p:grpSpPr>
          <p:sp>
            <p:nvSpPr>
              <p:cNvPr id="4" name="矩形 3"/>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19636" y="1015524"/>
              <a:ext cx="453533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统计学</a:t>
              </a:r>
              <a:endParaRPr lang="zh-CN" altLang="en-US" sz="3200" dirty="0">
                <a:solidFill>
                  <a:schemeClr val="bg1"/>
                </a:solidFill>
                <a:latin typeface="+mj-lt"/>
                <a:ea typeface="思源黑体 CN Bold" panose="020B0800000000000000" pitchFamily="34" charset="-122"/>
              </a:endParaRPr>
            </a:p>
          </p:txBody>
        </p:sp>
      </p:grpSp>
      <p:sp>
        <p:nvSpPr>
          <p:cNvPr id="2" name="矩形 1"/>
          <p:cNvSpPr/>
          <p:nvPr/>
        </p:nvSpPr>
        <p:spPr>
          <a:xfrm>
            <a:off x="1919226" y="3365890"/>
            <a:ext cx="7033012" cy="954107"/>
          </a:xfrm>
          <a:prstGeom prst="rect">
            <a:avLst/>
          </a:prstGeom>
          <a:noFill/>
          <a:ln w="57150">
            <a:noFill/>
          </a:ln>
        </p:spPr>
        <p:txBody>
          <a:bodyPr wrap="square" anchor="ctr" anchorCtr="0">
            <a:spAutoFit/>
          </a:bodyPr>
          <a:lstStyle/>
          <a:p>
            <a:pPr marL="457200" indent="-457200">
              <a:buFont typeface="Wingdings" panose="05000000000000000000" pitchFamily="2" charset="2"/>
              <a:buChar char="Ø"/>
            </a:pPr>
            <a:r>
              <a:rPr lang="zh-CN" altLang="en-US" sz="2800" dirty="0">
                <a:latin typeface="思源黑体 CN Normal" panose="020B0400000000000000" pitchFamily="34" charset="-122"/>
                <a:ea typeface="思源黑体 CN Normal" panose="020B0400000000000000" pitchFamily="34" charset="-122"/>
              </a:rPr>
              <a:t>“收集数据”是指要</a:t>
            </a:r>
            <a:r>
              <a:rPr lang="zh-CN" altLang="en-US" sz="2800" dirty="0">
                <a:solidFill>
                  <a:srgbClr val="FF0000"/>
                </a:solidFill>
                <a:latin typeface="思源黑体 CN Normal" panose="020B0400000000000000" pitchFamily="34" charset="-122"/>
                <a:ea typeface="思源黑体 CN Normal" panose="020B0400000000000000" pitchFamily="34" charset="-122"/>
              </a:rPr>
              <a:t>科学</a:t>
            </a:r>
            <a:r>
              <a:rPr lang="zh-CN" altLang="en-US" sz="2800" dirty="0">
                <a:latin typeface="思源黑体 CN Normal" panose="020B0400000000000000" pitchFamily="34" charset="-122"/>
                <a:ea typeface="思源黑体 CN Normal" panose="020B0400000000000000" pitchFamily="34" charset="-122"/>
              </a:rPr>
              <a:t>的收集数据；</a:t>
            </a:r>
            <a:endParaRPr lang="en-US" altLang="zh-CN" sz="2800" dirty="0">
              <a:latin typeface="思源黑体 CN Normal" panose="020B0400000000000000" pitchFamily="34" charset="-122"/>
              <a:ea typeface="思源黑体 CN Normal" panose="020B0400000000000000" pitchFamily="34" charset="-122"/>
            </a:endParaRPr>
          </a:p>
          <a:p>
            <a:pPr marL="457200" indent="-457200">
              <a:buFont typeface="Wingdings" panose="05000000000000000000" pitchFamily="2" charset="2"/>
              <a:buChar char="Ø"/>
            </a:pPr>
            <a:r>
              <a:rPr lang="zh-CN" altLang="en-US" sz="2800" dirty="0">
                <a:latin typeface="思源黑体 CN Normal" panose="020B0400000000000000" pitchFamily="34" charset="-122"/>
                <a:ea typeface="思源黑体 CN Normal" panose="020B0400000000000000" pitchFamily="34" charset="-122"/>
              </a:rPr>
              <a:t>“分析数据”是指要</a:t>
            </a:r>
            <a:r>
              <a:rPr lang="zh-CN" altLang="en-US" sz="2800" dirty="0">
                <a:solidFill>
                  <a:srgbClr val="FF0000"/>
                </a:solidFill>
                <a:latin typeface="思源黑体 CN Normal" panose="020B0400000000000000" pitchFamily="34" charset="-122"/>
                <a:ea typeface="思源黑体 CN Normal" panose="020B0400000000000000" pitchFamily="34" charset="-122"/>
              </a:rPr>
              <a:t>科学</a:t>
            </a:r>
            <a:r>
              <a:rPr lang="zh-CN" altLang="en-US" sz="2800" dirty="0">
                <a:latin typeface="思源黑体 CN Normal" panose="020B0400000000000000" pitchFamily="34" charset="-122"/>
                <a:ea typeface="思源黑体 CN Normal" panose="020B0400000000000000" pitchFamily="34" charset="-122"/>
              </a:rPr>
              <a:t>的分析数据。</a:t>
            </a:r>
            <a:endParaRPr lang="zh-CN" altLang="en-US" sz="28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1750589" y="4427407"/>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804722" y="5408141"/>
            <a:ext cx="4416594" cy="461665"/>
          </a:xfrm>
          <a:prstGeom prst="rect">
            <a:avLst/>
          </a:prstGeom>
        </p:spPr>
        <p:txBody>
          <a:bodyPr wrap="none">
            <a:spAutoFit/>
          </a:bodyPr>
          <a:lstStyle/>
          <a:p>
            <a:r>
              <a:rPr lang="zh-CN" altLang="en-US" sz="2400" dirty="0"/>
              <a:t>图</a:t>
            </a:r>
            <a:r>
              <a:rPr lang="en-US" altLang="zh-CN" sz="2400" dirty="0">
                <a:latin typeface="+mj-lt"/>
              </a:rPr>
              <a:t>1.1</a:t>
            </a:r>
            <a:r>
              <a:rPr lang="en-US" altLang="zh-CN" sz="2400" dirty="0"/>
              <a:t>  </a:t>
            </a:r>
            <a:r>
              <a:rPr lang="zh-CN" altLang="en-US" sz="2400" dirty="0"/>
              <a:t>未来天气变化的研究流程</a:t>
            </a:r>
            <a:endParaRPr lang="zh-CN" altLang="en-US" sz="2400" dirty="0"/>
          </a:p>
        </p:txBody>
      </p:sp>
      <p:grpSp>
        <p:nvGrpSpPr>
          <p:cNvPr id="6" name="组合 5"/>
          <p:cNvGrpSpPr/>
          <p:nvPr/>
        </p:nvGrpSpPr>
        <p:grpSpPr>
          <a:xfrm>
            <a:off x="1676401" y="988194"/>
            <a:ext cx="5478574" cy="519773"/>
            <a:chOff x="1676401" y="988194"/>
            <a:chExt cx="5478574" cy="519773"/>
          </a:xfrm>
        </p:grpSpPr>
        <p:grpSp>
          <p:nvGrpSpPr>
            <p:cNvPr id="8" name="组合 7"/>
            <p:cNvGrpSpPr/>
            <p:nvPr/>
          </p:nvGrpSpPr>
          <p:grpSpPr>
            <a:xfrm>
              <a:off x="1676401" y="988194"/>
              <a:ext cx="5478574" cy="519773"/>
              <a:chOff x="1676401" y="988194"/>
              <a:chExt cx="5478574" cy="519773"/>
            </a:xfrm>
          </p:grpSpPr>
          <p:sp>
            <p:nvSpPr>
              <p:cNvPr id="10" name="矩形 9"/>
              <p:cNvSpPr/>
              <p:nvPr/>
            </p:nvSpPr>
            <p:spPr>
              <a:xfrm>
                <a:off x="1676401" y="988194"/>
                <a:ext cx="5478574"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750294" y="1182412"/>
                <a:ext cx="511349" cy="158665"/>
                <a:chOff x="1750294" y="1182412"/>
                <a:chExt cx="511349" cy="158665"/>
              </a:xfrm>
            </p:grpSpPr>
            <p:grpSp>
              <p:nvGrpSpPr>
                <p:cNvPr id="13" name="组合 12"/>
                <p:cNvGrpSpPr/>
                <p:nvPr/>
              </p:nvGrpSpPr>
              <p:grpSpPr>
                <a:xfrm>
                  <a:off x="1782744" y="1182412"/>
                  <a:ext cx="442916" cy="158665"/>
                  <a:chOff x="1612104" y="779548"/>
                  <a:chExt cx="442916" cy="158665"/>
                </a:xfrm>
              </p:grpSpPr>
              <p:cxnSp>
                <p:nvCxnSpPr>
                  <p:cNvPr id="16" name="直接连接符 15"/>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4" name="椭圆 13"/>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TextBox 30"/>
            <p:cNvSpPr txBox="1"/>
            <p:nvPr/>
          </p:nvSpPr>
          <p:spPr>
            <a:xfrm>
              <a:off x="2619636" y="1015524"/>
              <a:ext cx="4535339"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统计学研究流程</a:t>
              </a:r>
              <a:endParaRPr lang="zh-CN" altLang="en-US" sz="3200" dirty="0">
                <a:solidFill>
                  <a:schemeClr val="bg1"/>
                </a:solidFill>
                <a:latin typeface="+mj-lt"/>
                <a:ea typeface="思源黑体 CN Bold" panose="020B0800000000000000" pitchFamily="34" charset="-122"/>
              </a:endParaRPr>
            </a:p>
          </p:txBody>
        </p:sp>
      </p:grpSp>
      <p:grpSp>
        <p:nvGrpSpPr>
          <p:cNvPr id="51" name="组合 50"/>
          <p:cNvGrpSpPr/>
          <p:nvPr/>
        </p:nvGrpSpPr>
        <p:grpSpPr>
          <a:xfrm>
            <a:off x="1414585" y="1914208"/>
            <a:ext cx="9378461" cy="3266067"/>
            <a:chOff x="787295" y="1613584"/>
            <a:chExt cx="7870848" cy="3266067"/>
          </a:xfrm>
        </p:grpSpPr>
        <p:sp>
          <p:nvSpPr>
            <p:cNvPr id="4" name="矩形 3"/>
            <p:cNvSpPr/>
            <p:nvPr/>
          </p:nvSpPr>
          <p:spPr>
            <a:xfrm>
              <a:off x="871433" y="2473879"/>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未来天气</a:t>
              </a:r>
              <a:endParaRPr lang="zh-CN" altLang="en-US" sz="2400" dirty="0">
                <a:solidFill>
                  <a:schemeClr val="tx1"/>
                </a:solidFill>
              </a:endParaRPr>
            </a:p>
          </p:txBody>
        </p:sp>
        <p:sp>
          <p:nvSpPr>
            <p:cNvPr id="21" name="矩形 20"/>
            <p:cNvSpPr/>
            <p:nvPr/>
          </p:nvSpPr>
          <p:spPr>
            <a:xfrm>
              <a:off x="2889253" y="2274443"/>
              <a:ext cx="2876759" cy="9302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了解背景知识</a:t>
              </a:r>
              <a:endParaRPr lang="en-US" altLang="zh-CN" sz="2400" dirty="0">
                <a:solidFill>
                  <a:schemeClr val="tx1"/>
                </a:solidFill>
              </a:endParaRPr>
            </a:p>
            <a:p>
              <a:pPr algn="ctr"/>
              <a:r>
                <a:rPr lang="zh-CN" altLang="en-US" sz="2000" dirty="0">
                  <a:solidFill>
                    <a:schemeClr val="tx1"/>
                  </a:solidFill>
                </a:rPr>
                <a:t>与当前温度、湿度、气压、风速、风向有关</a:t>
              </a:r>
              <a:endParaRPr lang="zh-CN" altLang="en-US" sz="2000" dirty="0">
                <a:solidFill>
                  <a:schemeClr val="tx1"/>
                </a:solidFill>
              </a:endParaRPr>
            </a:p>
          </p:txBody>
        </p:sp>
        <p:sp>
          <p:nvSpPr>
            <p:cNvPr id="22" name="矩形 21"/>
            <p:cNvSpPr/>
            <p:nvPr/>
          </p:nvSpPr>
          <p:spPr>
            <a:xfrm>
              <a:off x="6078403" y="2268615"/>
              <a:ext cx="2281463" cy="930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获取观测数据</a:t>
              </a:r>
              <a:endParaRPr lang="en-US" altLang="zh-CN" sz="2400" dirty="0">
                <a:solidFill>
                  <a:schemeClr val="tx1"/>
                </a:solidFill>
              </a:endParaRPr>
            </a:p>
            <a:p>
              <a:pPr algn="ctr"/>
              <a:r>
                <a:rPr lang="zh-CN" altLang="en-US" sz="2000" dirty="0">
                  <a:solidFill>
                    <a:schemeClr val="tx1"/>
                  </a:solidFill>
                </a:rPr>
                <a:t>（样本）</a:t>
              </a:r>
              <a:endParaRPr lang="zh-CN" altLang="en-US" sz="2000" dirty="0">
                <a:solidFill>
                  <a:schemeClr val="tx1"/>
                </a:solidFill>
              </a:endParaRPr>
            </a:p>
          </p:txBody>
        </p:sp>
        <p:sp>
          <p:nvSpPr>
            <p:cNvPr id="5" name="矩形 4"/>
            <p:cNvSpPr/>
            <p:nvPr/>
          </p:nvSpPr>
          <p:spPr>
            <a:xfrm>
              <a:off x="5066119" y="1613584"/>
              <a:ext cx="1704785" cy="461665"/>
            </a:xfrm>
            <a:prstGeom prst="rect">
              <a:avLst/>
            </a:prstGeom>
          </p:spPr>
          <p:txBody>
            <a:bodyPr wrap="none">
              <a:spAutoFit/>
            </a:bodyPr>
            <a:lstStyle/>
            <a:p>
              <a:pPr algn="ctr"/>
              <a:r>
                <a:rPr lang="zh-CN" altLang="en-US" sz="2400" dirty="0">
                  <a:solidFill>
                    <a:schemeClr val="tx1"/>
                  </a:solidFill>
                </a:rPr>
                <a:t>获取观测资料</a:t>
              </a:r>
              <a:endParaRPr lang="en-US" altLang="zh-CN" sz="2400" dirty="0">
                <a:solidFill>
                  <a:schemeClr val="tx1"/>
                </a:solidFill>
              </a:endParaRPr>
            </a:p>
          </p:txBody>
        </p:sp>
        <p:cxnSp>
          <p:nvCxnSpPr>
            <p:cNvPr id="24" name="直接箭头连接符 23"/>
            <p:cNvCxnSpPr/>
            <p:nvPr/>
          </p:nvCxnSpPr>
          <p:spPr>
            <a:xfrm>
              <a:off x="2590607" y="2744392"/>
              <a:ext cx="266439"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71433" y="3714662"/>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预测未来天气</a:t>
              </a:r>
              <a:endParaRPr lang="zh-CN" altLang="en-US" sz="2400" dirty="0">
                <a:solidFill>
                  <a:schemeClr val="tx1"/>
                </a:solidFill>
              </a:endParaRPr>
            </a:p>
          </p:txBody>
        </p:sp>
        <p:sp>
          <p:nvSpPr>
            <p:cNvPr id="30" name="矩形 29"/>
            <p:cNvSpPr/>
            <p:nvPr/>
          </p:nvSpPr>
          <p:spPr>
            <a:xfrm>
              <a:off x="3469202" y="3714661"/>
              <a:ext cx="1705428"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统计模型</a:t>
              </a:r>
              <a:endParaRPr lang="zh-CN" altLang="en-US" sz="2400" dirty="0">
                <a:solidFill>
                  <a:schemeClr val="tx1"/>
                </a:solidFill>
              </a:endParaRPr>
            </a:p>
          </p:txBody>
        </p:sp>
        <p:sp>
          <p:nvSpPr>
            <p:cNvPr id="31" name="矩形 30"/>
            <p:cNvSpPr/>
            <p:nvPr/>
          </p:nvSpPr>
          <p:spPr>
            <a:xfrm>
              <a:off x="6066971" y="3714660"/>
              <a:ext cx="2292893"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描述性统计</a:t>
              </a:r>
              <a:endParaRPr lang="zh-CN" altLang="en-US" sz="2400" dirty="0">
                <a:solidFill>
                  <a:schemeClr val="tx1"/>
                </a:solidFill>
              </a:endParaRPr>
            </a:p>
          </p:txBody>
        </p:sp>
        <p:cxnSp>
          <p:nvCxnSpPr>
            <p:cNvPr id="34" name="直接箭头连接符 33"/>
            <p:cNvCxnSpPr/>
            <p:nvPr/>
          </p:nvCxnSpPr>
          <p:spPr>
            <a:xfrm>
              <a:off x="5785292" y="2744392"/>
              <a:ext cx="266439"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703658" y="2140870"/>
              <a:ext cx="5954485" cy="1204569"/>
            </a:xfrm>
            <a:prstGeom prst="rect">
              <a:avLst/>
            </a:prstGeom>
            <a:noFill/>
            <a:ln>
              <a:solidFill>
                <a:srgbClr val="004E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41906" y="4417986"/>
              <a:ext cx="1704784" cy="461665"/>
            </a:xfrm>
            <a:prstGeom prst="rect">
              <a:avLst/>
            </a:prstGeom>
          </p:spPr>
          <p:txBody>
            <a:bodyPr wrap="none">
              <a:spAutoFit/>
            </a:bodyPr>
            <a:lstStyle/>
            <a:p>
              <a:pPr algn="ctr"/>
              <a:r>
                <a:rPr lang="zh-CN" altLang="en-US" sz="2400" dirty="0">
                  <a:solidFill>
                    <a:schemeClr val="tx1"/>
                  </a:solidFill>
                </a:rPr>
                <a:t>分析观测资料</a:t>
              </a:r>
              <a:endParaRPr lang="en-US" altLang="zh-CN" sz="2400" dirty="0">
                <a:solidFill>
                  <a:schemeClr val="tx1"/>
                </a:solidFill>
              </a:endParaRPr>
            </a:p>
          </p:txBody>
        </p:sp>
        <p:sp>
          <p:nvSpPr>
            <p:cNvPr id="43" name="矩形 42"/>
            <p:cNvSpPr/>
            <p:nvPr/>
          </p:nvSpPr>
          <p:spPr>
            <a:xfrm>
              <a:off x="787295" y="3550080"/>
              <a:ext cx="7870846" cy="785222"/>
            </a:xfrm>
            <a:prstGeom prst="rect">
              <a:avLst/>
            </a:prstGeom>
            <a:noFill/>
            <a:ln>
              <a:solidFill>
                <a:srgbClr val="004E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44" name="直接箭头连接符 43"/>
            <p:cNvCxnSpPr/>
            <p:nvPr/>
          </p:nvCxnSpPr>
          <p:spPr>
            <a:xfrm flipH="1">
              <a:off x="5206380" y="3980342"/>
              <a:ext cx="829295"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711788" y="3023912"/>
              <a:ext cx="0" cy="6557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026736" y="3226128"/>
              <a:ext cx="0" cy="450522"/>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2595911" y="3980896"/>
              <a:ext cx="829295"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39573" y="1051404"/>
            <a:ext cx="5105438" cy="523220"/>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一般地，统计学思维模式如下：</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sp>
        <p:nvSpPr>
          <p:cNvPr id="7" name="矩形 6"/>
          <p:cNvSpPr/>
          <p:nvPr/>
        </p:nvSpPr>
        <p:spPr>
          <a:xfrm>
            <a:off x="4545293" y="5471758"/>
            <a:ext cx="2723823" cy="461665"/>
          </a:xfrm>
          <a:prstGeom prst="rect">
            <a:avLst/>
          </a:prstGeom>
        </p:spPr>
        <p:txBody>
          <a:bodyPr wrap="none">
            <a:spAutoFit/>
          </a:bodyPr>
          <a:lstStyle/>
          <a:p>
            <a:r>
              <a:rPr lang="en-US" altLang="zh-CN" sz="2400" dirty="0">
                <a:latin typeface="+mj-lt"/>
              </a:rPr>
              <a:t> </a:t>
            </a:r>
            <a:r>
              <a:rPr lang="zh-CN" altLang="en-US" sz="2400" dirty="0"/>
              <a:t>统计学研究流程图</a:t>
            </a:r>
            <a:endParaRPr lang="zh-CN" altLang="en-US" sz="2400" dirty="0"/>
          </a:p>
        </p:txBody>
      </p:sp>
      <p:grpSp>
        <p:nvGrpSpPr>
          <p:cNvPr id="8" name="组合 7"/>
          <p:cNvGrpSpPr/>
          <p:nvPr/>
        </p:nvGrpSpPr>
        <p:grpSpPr>
          <a:xfrm>
            <a:off x="2703783" y="1840700"/>
            <a:ext cx="7251802" cy="3176599"/>
            <a:chOff x="787295" y="1649851"/>
            <a:chExt cx="7251802" cy="3176599"/>
          </a:xfrm>
        </p:grpSpPr>
        <p:sp>
          <p:nvSpPr>
            <p:cNvPr id="9" name="矩形 8"/>
            <p:cNvSpPr/>
            <p:nvPr/>
          </p:nvSpPr>
          <p:spPr>
            <a:xfrm>
              <a:off x="871433" y="2473879"/>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未知现象</a:t>
              </a:r>
              <a:endParaRPr lang="zh-CN" altLang="en-US" sz="2400" dirty="0">
                <a:solidFill>
                  <a:schemeClr val="tx1"/>
                </a:solidFill>
              </a:endParaRPr>
            </a:p>
          </p:txBody>
        </p:sp>
        <p:sp>
          <p:nvSpPr>
            <p:cNvPr id="10" name="矩形 9"/>
            <p:cNvSpPr/>
            <p:nvPr/>
          </p:nvSpPr>
          <p:spPr>
            <a:xfrm>
              <a:off x="2889253" y="2140870"/>
              <a:ext cx="2876759" cy="12045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了解背景知识</a:t>
              </a:r>
              <a:endParaRPr lang="en-US" altLang="zh-CN" sz="2400" dirty="0">
                <a:solidFill>
                  <a:schemeClr val="tx1"/>
                </a:solidFill>
              </a:endParaRPr>
            </a:p>
            <a:p>
              <a:pPr algn="ctr"/>
              <a:r>
                <a:rPr lang="zh-CN" altLang="en-US" sz="2400" dirty="0">
                  <a:solidFill>
                    <a:schemeClr val="tx1"/>
                  </a:solidFill>
                </a:rPr>
                <a:t>明确分析目的</a:t>
              </a:r>
              <a:endParaRPr lang="en-US" altLang="zh-CN" sz="2400" dirty="0">
                <a:solidFill>
                  <a:schemeClr val="tx1"/>
                </a:solidFill>
              </a:endParaRPr>
            </a:p>
            <a:p>
              <a:pPr algn="ctr"/>
              <a:r>
                <a:rPr lang="zh-CN" altLang="en-US" sz="2400" dirty="0">
                  <a:solidFill>
                    <a:schemeClr val="tx1"/>
                  </a:solidFill>
                </a:rPr>
                <a:t>确定获得数据方法</a:t>
              </a:r>
              <a:endParaRPr lang="en-US" altLang="zh-CN" sz="2400" dirty="0">
                <a:solidFill>
                  <a:schemeClr val="tx1"/>
                </a:solidFill>
              </a:endParaRPr>
            </a:p>
          </p:txBody>
        </p:sp>
        <p:sp>
          <p:nvSpPr>
            <p:cNvPr id="11" name="矩形 10"/>
            <p:cNvSpPr/>
            <p:nvPr/>
          </p:nvSpPr>
          <p:spPr>
            <a:xfrm>
              <a:off x="6078404" y="2268615"/>
              <a:ext cx="1892180" cy="930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观测数据</a:t>
              </a:r>
              <a:endParaRPr lang="en-US" altLang="zh-CN" sz="2400" dirty="0">
                <a:solidFill>
                  <a:schemeClr val="tx1"/>
                </a:solidFill>
              </a:endParaRPr>
            </a:p>
            <a:p>
              <a:pPr algn="ctr"/>
              <a:r>
                <a:rPr lang="zh-CN" altLang="en-US" sz="2400" dirty="0">
                  <a:solidFill>
                    <a:schemeClr val="tx1"/>
                  </a:solidFill>
                </a:rPr>
                <a:t>（样本）</a:t>
              </a:r>
              <a:endParaRPr lang="zh-CN" altLang="en-US" sz="2400" dirty="0">
                <a:solidFill>
                  <a:schemeClr val="tx1"/>
                </a:solidFill>
              </a:endParaRPr>
            </a:p>
          </p:txBody>
        </p:sp>
        <p:sp>
          <p:nvSpPr>
            <p:cNvPr id="13" name="矩形 12"/>
            <p:cNvSpPr/>
            <p:nvPr/>
          </p:nvSpPr>
          <p:spPr>
            <a:xfrm>
              <a:off x="4851635" y="1649851"/>
              <a:ext cx="2031326" cy="461665"/>
            </a:xfrm>
            <a:prstGeom prst="rect">
              <a:avLst/>
            </a:prstGeom>
          </p:spPr>
          <p:txBody>
            <a:bodyPr wrap="none">
              <a:spAutoFit/>
            </a:bodyPr>
            <a:lstStyle/>
            <a:p>
              <a:pPr algn="ctr"/>
              <a:r>
                <a:rPr lang="zh-CN" altLang="en-US" sz="2400" dirty="0">
                  <a:solidFill>
                    <a:schemeClr val="tx1"/>
                  </a:solidFill>
                </a:rPr>
                <a:t>获取观测资料</a:t>
              </a:r>
              <a:endParaRPr lang="en-US" altLang="zh-CN" sz="2400" dirty="0">
                <a:solidFill>
                  <a:schemeClr val="tx1"/>
                </a:solidFill>
              </a:endParaRPr>
            </a:p>
          </p:txBody>
        </p:sp>
        <p:cxnSp>
          <p:nvCxnSpPr>
            <p:cNvPr id="14" name="直接箭头连接符 13"/>
            <p:cNvCxnSpPr/>
            <p:nvPr/>
          </p:nvCxnSpPr>
          <p:spPr>
            <a:xfrm>
              <a:off x="2590607" y="2744392"/>
              <a:ext cx="266439"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71433" y="3714662"/>
              <a:ext cx="1705428" cy="51977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统计推断</a:t>
              </a:r>
              <a:endParaRPr lang="zh-CN" altLang="en-US" sz="2400" dirty="0">
                <a:solidFill>
                  <a:schemeClr val="tx1"/>
                </a:solidFill>
              </a:endParaRPr>
            </a:p>
          </p:txBody>
        </p:sp>
        <p:sp>
          <p:nvSpPr>
            <p:cNvPr id="16" name="矩形 15"/>
            <p:cNvSpPr/>
            <p:nvPr/>
          </p:nvSpPr>
          <p:spPr>
            <a:xfrm>
              <a:off x="3469202" y="3714661"/>
              <a:ext cx="1705428"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统计模型</a:t>
              </a:r>
              <a:endParaRPr lang="zh-CN" altLang="en-US" sz="2400" dirty="0">
                <a:solidFill>
                  <a:schemeClr val="tx1"/>
                </a:solidFill>
              </a:endParaRPr>
            </a:p>
          </p:txBody>
        </p:sp>
        <p:sp>
          <p:nvSpPr>
            <p:cNvPr id="17" name="矩形 16"/>
            <p:cNvSpPr/>
            <p:nvPr/>
          </p:nvSpPr>
          <p:spPr>
            <a:xfrm>
              <a:off x="6066971" y="3714660"/>
              <a:ext cx="1903613" cy="51977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描述性统计</a:t>
              </a:r>
              <a:endParaRPr lang="zh-CN" altLang="en-US" sz="2400" dirty="0">
                <a:solidFill>
                  <a:schemeClr val="tx1"/>
                </a:solidFill>
              </a:endParaRPr>
            </a:p>
          </p:txBody>
        </p:sp>
        <p:cxnSp>
          <p:nvCxnSpPr>
            <p:cNvPr id="18" name="直接箭头连接符 17"/>
            <p:cNvCxnSpPr/>
            <p:nvPr/>
          </p:nvCxnSpPr>
          <p:spPr>
            <a:xfrm>
              <a:off x="5785292" y="2744392"/>
              <a:ext cx="266439"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703658" y="2140870"/>
              <a:ext cx="5335439" cy="1204569"/>
            </a:xfrm>
            <a:prstGeom prst="rect">
              <a:avLst/>
            </a:prstGeom>
            <a:noFill/>
            <a:ln>
              <a:solidFill>
                <a:srgbClr val="004E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3321303" y="4364785"/>
              <a:ext cx="2031325" cy="461665"/>
            </a:xfrm>
            <a:prstGeom prst="rect">
              <a:avLst/>
            </a:prstGeom>
          </p:spPr>
          <p:txBody>
            <a:bodyPr wrap="none">
              <a:spAutoFit/>
            </a:bodyPr>
            <a:lstStyle/>
            <a:p>
              <a:pPr algn="ctr"/>
              <a:r>
                <a:rPr lang="zh-CN" altLang="en-US" sz="2400" dirty="0">
                  <a:solidFill>
                    <a:schemeClr val="tx1"/>
                  </a:solidFill>
                </a:rPr>
                <a:t>分析观测资料</a:t>
              </a:r>
              <a:endParaRPr lang="en-US" altLang="zh-CN" sz="2400" dirty="0">
                <a:solidFill>
                  <a:schemeClr val="tx1"/>
                </a:solidFill>
              </a:endParaRPr>
            </a:p>
          </p:txBody>
        </p:sp>
        <p:sp>
          <p:nvSpPr>
            <p:cNvPr id="21" name="矩形 20"/>
            <p:cNvSpPr/>
            <p:nvPr/>
          </p:nvSpPr>
          <p:spPr>
            <a:xfrm>
              <a:off x="787295" y="3550080"/>
              <a:ext cx="7251801" cy="785222"/>
            </a:xfrm>
            <a:prstGeom prst="rect">
              <a:avLst/>
            </a:prstGeom>
            <a:noFill/>
            <a:ln>
              <a:solidFill>
                <a:srgbClr val="004E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2" name="直接箭头连接符 21"/>
            <p:cNvCxnSpPr/>
            <p:nvPr/>
          </p:nvCxnSpPr>
          <p:spPr>
            <a:xfrm flipH="1">
              <a:off x="5206380" y="3980342"/>
              <a:ext cx="829295"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711788" y="3023912"/>
              <a:ext cx="0" cy="655753"/>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026736" y="3226128"/>
              <a:ext cx="0" cy="450522"/>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2595911" y="3980896"/>
              <a:ext cx="829295" cy="0"/>
            </a:xfrm>
            <a:prstGeom prst="straightConnector1">
              <a:avLst/>
            </a:prstGeom>
            <a:ln w="28575">
              <a:solidFill>
                <a:srgbClr val="004EA2"/>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994270" y="1161018"/>
            <a:ext cx="1876137" cy="523220"/>
            <a:chOff x="1180079" y="1357076"/>
            <a:chExt cx="1876137" cy="523220"/>
          </a:xfrm>
        </p:grpSpPr>
        <p:sp>
          <p:nvSpPr>
            <p:cNvPr id="6" name="矩形 5"/>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1.1.1</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sp>
        <p:nvSpPr>
          <p:cNvPr id="4" name="矩形 3"/>
          <p:cNvSpPr/>
          <p:nvPr/>
        </p:nvSpPr>
        <p:spPr>
          <a:xfrm>
            <a:off x="1994270" y="1791753"/>
            <a:ext cx="7998815" cy="941155"/>
          </a:xfrm>
          <a:prstGeom prst="rect">
            <a:avLst/>
          </a:prstGeom>
          <a:noFill/>
          <a:ln w="57150">
            <a:noFill/>
          </a:ln>
        </p:spPr>
        <p:txBody>
          <a:bodyPr wrap="square" anchor="ctr" anchorCtr="0">
            <a:spAutoFit/>
          </a:bodyPr>
          <a:lstStyle/>
          <a:p>
            <a:pPr>
              <a:lnSpc>
                <a:spcPct val="120000"/>
              </a:lnSpc>
            </a:pPr>
            <a:r>
              <a:rPr lang="zh-CN" altLang="en-US" sz="2400" dirty="0">
                <a:latin typeface="思源黑体 CN Normal" panose="020B0400000000000000" pitchFamily="34" charset="-122"/>
                <a:ea typeface="思源黑体 CN Normal" panose="020B0400000000000000" pitchFamily="34" charset="-122"/>
              </a:rPr>
              <a:t>了解地震的孕育过程，是人类梦寐以求的愿望。为达此愿，应该收集哪些数据，如何收集这些数据？</a:t>
            </a:r>
            <a:endParaRPr lang="en-US" altLang="zh-CN" sz="2400" dirty="0">
              <a:latin typeface="思源黑体 CN Normal" panose="020B0400000000000000" pitchFamily="34" charset="-122"/>
              <a:ea typeface="思源黑体 CN Normal" panose="020B0400000000000000" pitchFamily="34" charset="-122"/>
            </a:endParaRPr>
          </a:p>
        </p:txBody>
      </p:sp>
      <p:grpSp>
        <p:nvGrpSpPr>
          <p:cNvPr id="10" name="组合 9"/>
          <p:cNvGrpSpPr/>
          <p:nvPr/>
        </p:nvGrpSpPr>
        <p:grpSpPr>
          <a:xfrm>
            <a:off x="1745413" y="2517761"/>
            <a:ext cx="8247672" cy="2471177"/>
            <a:chOff x="931221" y="2492709"/>
            <a:chExt cx="6915111" cy="2471177"/>
          </a:xfrm>
        </p:grpSpPr>
        <p:sp>
          <p:nvSpPr>
            <p:cNvPr id="11" name="矩形 10"/>
            <p:cNvSpPr/>
            <p:nvPr/>
          </p:nvSpPr>
          <p:spPr>
            <a:xfrm>
              <a:off x="1028700" y="3120571"/>
              <a:ext cx="6817632"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3" name="矩形 2"/>
          <p:cNvSpPr/>
          <p:nvPr/>
        </p:nvSpPr>
        <p:spPr>
          <a:xfrm>
            <a:off x="1994271" y="3269093"/>
            <a:ext cx="7889958" cy="1827360"/>
          </a:xfrm>
          <a:prstGeom prst="rect">
            <a:avLst/>
          </a:prstGeom>
        </p:spPr>
        <p:txBody>
          <a:bodyPr wrap="square">
            <a:spAutoFit/>
          </a:bodyPr>
          <a:lstStyle/>
          <a:p>
            <a:pPr>
              <a:lnSpc>
                <a:spcPct val="120000"/>
              </a:lnSpc>
            </a:pPr>
            <a:r>
              <a:rPr lang="zh-CN" altLang="en-US" sz="2400" b="1" dirty="0">
                <a:solidFill>
                  <a:srgbClr val="004EA2"/>
                </a:solidFill>
              </a:rPr>
              <a:t>解：</a:t>
            </a:r>
            <a:r>
              <a:rPr lang="zh-CN" altLang="en-US" sz="2400" dirty="0"/>
              <a:t>要了解未来地震发生的时间、地点和震级变化规律，当然应该收集与这3个量有关的数据：地震目录、形变、和地下水位等。由于地震是一种自然现象，只能通过观测的方式来收集有关的数据。</a:t>
            </a:r>
            <a:endParaRPr lang="zh-CN" altLang="en-US" sz="2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57730" y="2900242"/>
            <a:ext cx="8716355" cy="2471177"/>
            <a:chOff x="931221" y="2492709"/>
            <a:chExt cx="6915111" cy="2471177"/>
          </a:xfrm>
        </p:grpSpPr>
        <p:sp>
          <p:nvSpPr>
            <p:cNvPr id="15" name="矩形 14"/>
            <p:cNvSpPr/>
            <p:nvPr/>
          </p:nvSpPr>
          <p:spPr>
            <a:xfrm>
              <a:off x="1028700" y="3120571"/>
              <a:ext cx="6817632"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6" name="矩形 5"/>
          <p:cNvSpPr/>
          <p:nvPr/>
        </p:nvSpPr>
        <p:spPr>
          <a:xfrm>
            <a:off x="1906588" y="1713617"/>
            <a:ext cx="8467497" cy="1384353"/>
          </a:xfrm>
          <a:prstGeom prst="rect">
            <a:avLst/>
          </a:prstGeom>
          <a:noFill/>
          <a:ln w="57150">
            <a:noFill/>
          </a:ln>
        </p:spPr>
        <p:txBody>
          <a:bodyPr wrap="square" anchor="ctr" anchorCtr="0">
            <a:spAutoFit/>
          </a:bodyPr>
          <a:lstStyle/>
          <a:p>
            <a:pPr>
              <a:lnSpc>
                <a:spcPct val="120000"/>
              </a:lnSpc>
            </a:pPr>
            <a:r>
              <a:rPr lang="zh-CN" altLang="en-US" sz="2400" dirty="0">
                <a:latin typeface="思源黑体 CN Normal" panose="020B0400000000000000" pitchFamily="34" charset="-122"/>
                <a:ea typeface="思源黑体 CN Normal" panose="020B0400000000000000" pitchFamily="34" charset="-122"/>
              </a:rPr>
              <a:t>         一个人在市场上买了一篮表面上看起来十分新鲜的水果。回到家详细检查后才发现篮中有许多烂水果，这里的分析结果为什么和实际情况不相符合？</a:t>
            </a:r>
            <a:endParaRPr lang="en-US" altLang="zh-CN" sz="2400" dirty="0">
              <a:latin typeface="思源黑体 CN Normal" panose="020B0400000000000000" pitchFamily="34" charset="-122"/>
              <a:ea typeface="思源黑体 CN Normal" panose="020B0400000000000000" pitchFamily="34" charset="-122"/>
            </a:endParaRPr>
          </a:p>
        </p:txBody>
      </p:sp>
      <p:grpSp>
        <p:nvGrpSpPr>
          <p:cNvPr id="8" name="组合 7"/>
          <p:cNvGrpSpPr/>
          <p:nvPr/>
        </p:nvGrpSpPr>
        <p:grpSpPr>
          <a:xfrm>
            <a:off x="1906588" y="1236940"/>
            <a:ext cx="1876137" cy="523220"/>
            <a:chOff x="1180079" y="1357076"/>
            <a:chExt cx="1876137" cy="523220"/>
          </a:xfrm>
        </p:grpSpPr>
        <p:sp>
          <p:nvSpPr>
            <p:cNvPr id="9" name="矩形 8"/>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1.1.2</a:t>
              </a:r>
              <a:endParaRPr lang="en-US" altLang="zh-CN" sz="2800" b="1" dirty="0">
                <a:solidFill>
                  <a:srgbClr val="004EA2"/>
                </a:solidFill>
                <a:ea typeface="思源黑体 CN Bold" panose="020B0800000000000000" pitchFamily="34" charset="-122"/>
              </a:endParaRPr>
            </a:p>
          </p:txBody>
        </p:sp>
        <p:grpSp>
          <p:nvGrpSpPr>
            <p:cNvPr id="10" name="组合 9"/>
            <p:cNvGrpSpPr/>
            <p:nvPr/>
          </p:nvGrpSpPr>
          <p:grpSpPr>
            <a:xfrm>
              <a:off x="1180079" y="1415466"/>
              <a:ext cx="375672" cy="375672"/>
              <a:chOff x="1180079" y="1415466"/>
              <a:chExt cx="375672" cy="375672"/>
            </a:xfrm>
          </p:grpSpPr>
          <p:sp>
            <p:nvSpPr>
              <p:cNvPr id="11" name="矩形 10"/>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sp>
        <p:nvSpPr>
          <p:cNvPr id="3" name="矩形 2"/>
          <p:cNvSpPr/>
          <p:nvPr/>
        </p:nvSpPr>
        <p:spPr>
          <a:xfrm>
            <a:off x="1983468" y="3562600"/>
            <a:ext cx="8313736" cy="1827552"/>
          </a:xfrm>
          <a:prstGeom prst="rect">
            <a:avLst/>
          </a:prstGeom>
        </p:spPr>
        <p:txBody>
          <a:bodyPr wrap="square">
            <a:spAutoFit/>
          </a:bodyPr>
          <a:lstStyle/>
          <a:p>
            <a:pPr>
              <a:lnSpc>
                <a:spcPct val="120000"/>
              </a:lnSpc>
            </a:pPr>
            <a:r>
              <a:rPr lang="zh-CN" altLang="en-US" sz="2400" b="1" dirty="0">
                <a:solidFill>
                  <a:srgbClr val="004EA2"/>
                </a:solidFill>
                <a:latin typeface="+mn-ea"/>
              </a:rPr>
              <a:t>解：</a:t>
            </a:r>
            <a:r>
              <a:rPr lang="zh-CN" altLang="en-US" sz="2400" dirty="0">
                <a:latin typeface="+mn-ea"/>
              </a:rPr>
              <a:t>因为获取观测资料的方法有问题，这些观测资料不能很好地代表篮中的所有水果；而在分析观测数据的过程中没有注意到这个问题，使用的分析方法不得当，使得分析结果与实际不符。</a:t>
            </a:r>
            <a:endParaRPr lang="zh-CN" altLang="en-US" sz="2400"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817883" y="1994283"/>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88104" y="2013954"/>
            <a:ext cx="5986111" cy="2405659"/>
          </a:xfrm>
          <a:prstGeom prst="rect">
            <a:avLst/>
          </a:prstGeom>
        </p:spPr>
        <p:txBody>
          <a:bodyPr wrap="square">
            <a:spAutoFit/>
          </a:bodyPr>
          <a:lstStyle/>
          <a:p>
            <a:pPr>
              <a:lnSpc>
                <a:spcPct val="120000"/>
              </a:lnSpc>
            </a:pPr>
            <a:r>
              <a:rPr lang="zh-CN" altLang="en-US" sz="3200" dirty="0"/>
              <a:t>        要用</a:t>
            </a:r>
            <a:r>
              <a:rPr lang="zh-CN" altLang="en-US" sz="3200" dirty="0">
                <a:solidFill>
                  <a:srgbClr val="FF0000"/>
                </a:solidFill>
              </a:rPr>
              <a:t>科学</a:t>
            </a:r>
            <a:r>
              <a:rPr lang="zh-CN" altLang="en-US" sz="3200" dirty="0"/>
              <a:t>的方法收集数据；需要根据数据的背景特点</a:t>
            </a:r>
            <a:r>
              <a:rPr lang="en-US" altLang="zh-CN" sz="3200" dirty="0"/>
              <a:t>(</a:t>
            </a:r>
            <a:r>
              <a:rPr lang="zh-CN" altLang="en-US" sz="2400" dirty="0"/>
              <a:t>获取过程、质量、分布特点</a:t>
            </a:r>
            <a:r>
              <a:rPr lang="en-US" altLang="zh-CN" sz="3200" dirty="0"/>
              <a:t>)</a:t>
            </a:r>
            <a:r>
              <a:rPr lang="zh-CN" altLang="en-US" sz="3200" dirty="0">
                <a:solidFill>
                  <a:srgbClr val="FF0000"/>
                </a:solidFill>
              </a:rPr>
              <a:t>调整</a:t>
            </a:r>
            <a:r>
              <a:rPr lang="zh-CN" altLang="en-US" sz="3200" dirty="0"/>
              <a:t>分析方法，以取得更好的分析结果。</a:t>
            </a:r>
            <a:endParaRPr lang="zh-CN" altLang="en-US" sz="3200" dirty="0"/>
          </a:p>
        </p:txBody>
      </p:sp>
      <p:sp>
        <p:nvSpPr>
          <p:cNvPr id="15" name="矩形 14"/>
          <p:cNvSpPr/>
          <p:nvPr/>
        </p:nvSpPr>
        <p:spPr>
          <a:xfrm>
            <a:off x="2301975" y="2657310"/>
            <a:ext cx="1290738" cy="954107"/>
          </a:xfrm>
          <a:prstGeom prst="rect">
            <a:avLst/>
          </a:prstGeom>
        </p:spPr>
        <p:txBody>
          <a:bodyPr wrap="none">
            <a:spAutoFit/>
          </a:bodyPr>
          <a:lstStyle/>
          <a:p>
            <a:pPr algn="ctr"/>
            <a:r>
              <a:rPr lang="zh-CN" altLang="en-US" sz="2800" b="1" dirty="0">
                <a:solidFill>
                  <a:srgbClr val="004EA2"/>
                </a:solidFill>
              </a:rPr>
              <a:t>统计学</a:t>
            </a:r>
            <a:endParaRPr lang="en-US" altLang="zh-CN" sz="2800" b="1" dirty="0">
              <a:solidFill>
                <a:srgbClr val="004EA2"/>
              </a:solidFill>
            </a:endParaRPr>
          </a:p>
          <a:p>
            <a:pPr algn="ctr"/>
            <a:r>
              <a:rPr lang="zh-CN" altLang="en-US" sz="2800" b="1" dirty="0">
                <a:solidFill>
                  <a:srgbClr val="004EA2"/>
                </a:solidFill>
              </a:rPr>
              <a:t>常识</a:t>
            </a:r>
            <a:endParaRPr lang="zh-CN" altLang="en-US" sz="2800" b="1" dirty="0">
              <a:solidFill>
                <a:srgbClr val="004EA2"/>
              </a:solidFill>
            </a:endParaRPr>
          </a:p>
        </p:txBody>
      </p:sp>
      <p:cxnSp>
        <p:nvCxnSpPr>
          <p:cNvPr id="16" name="直接连接符 15"/>
          <p:cNvCxnSpPr/>
          <p:nvPr/>
        </p:nvCxnSpPr>
        <p:spPr>
          <a:xfrm>
            <a:off x="2108176" y="1994283"/>
            <a:ext cx="0" cy="1336474"/>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97122" y="3143293"/>
            <a:ext cx="0" cy="1268689"/>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03713" y="3611417"/>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5FD308DF-D0D6-41CA-8E01-1A1CE80A10EE}" type="slidenum">
              <a:rPr lang="zh-CN" altLang="en-US" smtClean="0"/>
            </a:fld>
            <a:endParaRPr lang="zh-CN" altLang="en-US"/>
          </a:p>
        </p:txBody>
      </p:sp>
      <p:pic>
        <p:nvPicPr>
          <p:cNvPr id="5" name="图片 4"/>
          <p:cNvPicPr>
            <a:picLocks noChangeAspect="1"/>
          </p:cNvPicPr>
          <p:nvPr/>
        </p:nvPicPr>
        <p:blipFill rotWithShape="1">
          <a:blip r:embed="rId1"/>
          <a:srcRect l="14999" t="16508" r="19929" b="13651"/>
          <a:stretch>
            <a:fillRect/>
          </a:stretch>
        </p:blipFill>
        <p:spPr>
          <a:xfrm>
            <a:off x="1165270" y="731520"/>
            <a:ext cx="9505785" cy="57389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318444" y="1474700"/>
            <a:ext cx="5436296" cy="47281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300"/>
              </a:lnSpc>
            </a:pPr>
            <a:r>
              <a:rPr lang="zh-CN" altLang="en-US" sz="2400" dirty="0"/>
              <a:t>理论课：</a:t>
            </a:r>
            <a:r>
              <a:rPr lang="zh-CN" altLang="en-US" sz="2400" dirty="0" smtClean="0"/>
              <a:t>周二</a:t>
            </a:r>
            <a:r>
              <a:rPr lang="en-US" altLang="zh-CN" sz="2400" dirty="0" smtClean="0"/>
              <a:t>1-2</a:t>
            </a:r>
            <a:r>
              <a:rPr lang="zh-CN" altLang="en-US" sz="2400" dirty="0" smtClean="0"/>
              <a:t>节（励</a:t>
            </a:r>
            <a:r>
              <a:rPr lang="zh-CN" altLang="en-US" sz="2400" dirty="0" smtClean="0"/>
              <a:t>泽楼</a:t>
            </a:r>
            <a:r>
              <a:rPr lang="en-US" altLang="zh-CN" sz="2400" dirty="0" smtClean="0"/>
              <a:t>D</a:t>
            </a:r>
            <a:r>
              <a:rPr lang="en-US" altLang="zh-CN" sz="2400" dirty="0" smtClean="0"/>
              <a:t>302</a:t>
            </a:r>
            <a:r>
              <a:rPr lang="zh-CN" altLang="en-US" sz="2400" dirty="0" smtClean="0"/>
              <a:t>）</a:t>
            </a:r>
            <a:endParaRPr lang="en-US" altLang="zh-CN" sz="2400" dirty="0" smtClean="0"/>
          </a:p>
          <a:p>
            <a:pPr>
              <a:lnSpc>
                <a:spcPts val="3300"/>
              </a:lnSpc>
            </a:pPr>
            <a:r>
              <a:rPr lang="zh-CN" altLang="en-US" sz="2400" dirty="0" smtClean="0"/>
              <a:t>                周二</a:t>
            </a:r>
            <a:r>
              <a:rPr lang="en-US" altLang="zh-CN" sz="2400" dirty="0" smtClean="0"/>
              <a:t>3-4</a:t>
            </a:r>
            <a:r>
              <a:rPr lang="zh-CN" altLang="en-US" sz="2400" dirty="0" smtClean="0"/>
              <a:t>节</a:t>
            </a:r>
            <a:r>
              <a:rPr lang="zh-CN" altLang="en-US" sz="2400" dirty="0"/>
              <a:t>（励</a:t>
            </a:r>
            <a:r>
              <a:rPr lang="zh-CN" altLang="en-US" sz="2400" dirty="0"/>
              <a:t>泽楼</a:t>
            </a:r>
            <a:r>
              <a:rPr lang="en-US" altLang="zh-CN" sz="2400" dirty="0" smtClean="0"/>
              <a:t>D</a:t>
            </a:r>
            <a:r>
              <a:rPr lang="en-US" altLang="zh-CN" sz="2400" dirty="0" smtClean="0"/>
              <a:t>302</a:t>
            </a:r>
            <a:r>
              <a:rPr lang="zh-CN" altLang="en-US" sz="2400" dirty="0" smtClean="0"/>
              <a:t>）</a:t>
            </a:r>
            <a:endParaRPr lang="en-US" altLang="zh-CN" sz="2400" dirty="0"/>
          </a:p>
          <a:p>
            <a:pPr>
              <a:lnSpc>
                <a:spcPts val="3300"/>
              </a:lnSpc>
            </a:pPr>
            <a:r>
              <a:rPr lang="zh-CN" altLang="en-US" sz="2400" dirty="0"/>
              <a:t>上机课：</a:t>
            </a:r>
            <a:r>
              <a:rPr lang="zh-CN" altLang="en-US" sz="2400" dirty="0" smtClean="0"/>
              <a:t>周三</a:t>
            </a:r>
            <a:r>
              <a:rPr lang="en-US" altLang="zh-CN" sz="2400" dirty="0" smtClean="0"/>
              <a:t>1-2</a:t>
            </a:r>
            <a:r>
              <a:rPr lang="zh-CN" altLang="en-US" sz="2400" dirty="0" smtClean="0"/>
              <a:t>节（</a:t>
            </a:r>
            <a:r>
              <a:rPr lang="zh-CN" altLang="en-US" sz="2400" dirty="0" smtClean="0">
                <a:sym typeface="+mn-ea"/>
              </a:rPr>
              <a:t>励泽楼</a:t>
            </a:r>
            <a:r>
              <a:rPr lang="en-US" altLang="zh-CN" sz="2400" dirty="0" smtClean="0">
                <a:sym typeface="+mn-ea"/>
              </a:rPr>
              <a:t>D</a:t>
            </a:r>
            <a:r>
              <a:rPr lang="en-US" altLang="zh-CN" sz="2400" dirty="0" smtClean="0">
                <a:sym typeface="+mn-ea"/>
              </a:rPr>
              <a:t>303</a:t>
            </a:r>
            <a:r>
              <a:rPr lang="zh-CN" altLang="en-US" sz="2400" dirty="0" smtClean="0"/>
              <a:t>）</a:t>
            </a:r>
            <a:endParaRPr lang="en-US" altLang="zh-CN" sz="2400" dirty="0"/>
          </a:p>
          <a:p>
            <a:pPr>
              <a:lnSpc>
                <a:spcPts val="3300"/>
              </a:lnSpc>
            </a:pPr>
            <a:r>
              <a:rPr lang="zh-CN" altLang="en-US" sz="2400" dirty="0" smtClean="0"/>
              <a:t>上机</a:t>
            </a:r>
            <a:r>
              <a:rPr lang="zh-CN" altLang="en-US" sz="2400" dirty="0"/>
              <a:t>课</a:t>
            </a:r>
            <a:r>
              <a:rPr lang="zh-CN" altLang="en-US" sz="2400" dirty="0" smtClean="0"/>
              <a:t>：周三</a:t>
            </a:r>
            <a:r>
              <a:rPr lang="en-US" altLang="zh-CN" sz="2400" dirty="0" smtClean="0"/>
              <a:t>3-4</a:t>
            </a:r>
            <a:r>
              <a:rPr lang="zh-CN" altLang="en-US" sz="2400" dirty="0" smtClean="0"/>
              <a:t>节</a:t>
            </a:r>
            <a:r>
              <a:rPr lang="zh-CN" altLang="en-US" sz="2400" dirty="0"/>
              <a:t>（丽泽</a:t>
            </a:r>
            <a:r>
              <a:rPr lang="zh-CN" altLang="en-US" sz="2400" dirty="0" smtClean="0"/>
              <a:t>楼</a:t>
            </a:r>
            <a:r>
              <a:rPr lang="en-US" altLang="zh-CN" sz="2400" dirty="0" smtClean="0"/>
              <a:t>D</a:t>
            </a:r>
            <a:r>
              <a:rPr lang="en-US" altLang="zh-CN" sz="2400" dirty="0" smtClean="0"/>
              <a:t>303</a:t>
            </a:r>
            <a:r>
              <a:rPr lang="zh-CN" altLang="en-US" sz="2400" dirty="0"/>
              <a:t>）</a:t>
            </a:r>
            <a:endParaRPr lang="en-US" altLang="zh-CN" sz="2400" dirty="0"/>
          </a:p>
          <a:p>
            <a:pPr>
              <a:lnSpc>
                <a:spcPts val="3300"/>
              </a:lnSpc>
            </a:pPr>
            <a:r>
              <a:rPr lang="zh-CN" altLang="en-US" sz="2400" dirty="0" smtClean="0"/>
              <a:t>教材</a:t>
            </a:r>
            <a:r>
              <a:rPr lang="zh-CN" altLang="en-US" sz="2400" dirty="0"/>
              <a:t>：</a:t>
            </a:r>
            <a:r>
              <a:rPr lang="en-US" altLang="zh-CN" sz="2400" dirty="0"/>
              <a:t>《</a:t>
            </a:r>
            <a:r>
              <a:rPr lang="zh-CN" altLang="en-US" sz="2400" dirty="0"/>
              <a:t>统计学导论</a:t>
            </a:r>
            <a:r>
              <a:rPr lang="en-US" altLang="zh-CN" sz="2400" dirty="0"/>
              <a:t>——</a:t>
            </a:r>
            <a:r>
              <a:rPr lang="zh-CN" altLang="en-US" sz="2400" dirty="0"/>
              <a:t>基于</a:t>
            </a:r>
            <a:r>
              <a:rPr lang="en-US" altLang="zh-CN" sz="2400" dirty="0"/>
              <a:t>R</a:t>
            </a:r>
            <a:r>
              <a:rPr lang="zh-CN" altLang="en-US" sz="2400" dirty="0"/>
              <a:t>语言</a:t>
            </a:r>
            <a:r>
              <a:rPr lang="en-US" altLang="zh-CN" sz="2400" dirty="0"/>
              <a:t>》</a:t>
            </a:r>
            <a:r>
              <a:rPr lang="zh-CN" altLang="en-US" sz="2400" dirty="0"/>
              <a:t>（</a:t>
            </a:r>
            <a:r>
              <a:rPr lang="en-US" altLang="zh-CN" sz="2400" dirty="0"/>
              <a:t>Statistics</a:t>
            </a:r>
            <a:r>
              <a:rPr lang="zh-CN" altLang="en-US" sz="2400" dirty="0"/>
              <a:t>：</a:t>
            </a:r>
            <a:r>
              <a:rPr lang="en-US" altLang="zh-CN" sz="2400" dirty="0"/>
              <a:t>An Introduction Using R</a:t>
            </a:r>
            <a:r>
              <a:rPr lang="zh-CN" altLang="en-US" sz="2400" dirty="0"/>
              <a:t>），李勇、金蛟编著，北京大学出版社，</a:t>
            </a:r>
            <a:r>
              <a:rPr lang="en-US" altLang="zh-CN" sz="2400" dirty="0"/>
              <a:t>2016</a:t>
            </a:r>
            <a:r>
              <a:rPr lang="zh-CN" altLang="en-US" sz="2400" dirty="0"/>
              <a:t>年</a:t>
            </a:r>
            <a:r>
              <a:rPr lang="en-US" altLang="zh-CN" sz="2400" dirty="0"/>
              <a:t>9</a:t>
            </a:r>
            <a:r>
              <a:rPr lang="zh-CN" altLang="en-US" sz="2400" dirty="0"/>
              <a:t>月第一版，</a:t>
            </a:r>
            <a:r>
              <a:rPr lang="en-US" altLang="zh-CN" sz="2400" dirty="0"/>
              <a:t>2019</a:t>
            </a:r>
            <a:r>
              <a:rPr lang="zh-CN" altLang="en-US" sz="2400" dirty="0"/>
              <a:t>年第二次</a:t>
            </a:r>
            <a:r>
              <a:rPr lang="zh-CN" altLang="en-US" sz="2400" dirty="0" smtClean="0"/>
              <a:t>印刷</a:t>
            </a:r>
            <a:endParaRPr lang="zh-CN" altLang="en-US" sz="2000" dirty="0"/>
          </a:p>
        </p:txBody>
      </p:sp>
      <p:pic>
        <p:nvPicPr>
          <p:cNvPr id="3" name="图片 2"/>
          <p:cNvPicPr>
            <a:picLocks noChangeAspect="1"/>
          </p:cNvPicPr>
          <p:nvPr/>
        </p:nvPicPr>
        <p:blipFill>
          <a:blip r:embed="rId1">
            <a:clrChange>
              <a:clrFrom>
                <a:srgbClr val="F1E8E3"/>
              </a:clrFrom>
              <a:clrTo>
                <a:srgbClr val="F1E8E3">
                  <a:alpha val="0"/>
                </a:srgbClr>
              </a:clrTo>
            </a:clrChange>
          </a:blip>
          <a:stretch>
            <a:fillRect/>
          </a:stretch>
        </p:blipFill>
        <p:spPr>
          <a:xfrm>
            <a:off x="7214725" y="1281554"/>
            <a:ext cx="3164186" cy="429489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376178" y="2932749"/>
            <a:ext cx="7352956" cy="2207307"/>
            <a:chOff x="931221" y="2492709"/>
            <a:chExt cx="6915111" cy="2207307"/>
          </a:xfrm>
        </p:grpSpPr>
        <p:sp>
          <p:nvSpPr>
            <p:cNvPr id="14" name="矩形 13"/>
            <p:cNvSpPr/>
            <p:nvPr/>
          </p:nvSpPr>
          <p:spPr>
            <a:xfrm>
              <a:off x="1028700" y="3120571"/>
              <a:ext cx="6817632" cy="15794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文本框 14"/>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grpSp>
        <p:nvGrpSpPr>
          <p:cNvPr id="7" name="组合 6"/>
          <p:cNvGrpSpPr/>
          <p:nvPr/>
        </p:nvGrpSpPr>
        <p:grpSpPr>
          <a:xfrm>
            <a:off x="1843960" y="1341028"/>
            <a:ext cx="1876137" cy="523220"/>
            <a:chOff x="1180079" y="1357076"/>
            <a:chExt cx="1876137" cy="523220"/>
          </a:xfrm>
        </p:grpSpPr>
        <p:sp>
          <p:nvSpPr>
            <p:cNvPr id="8" name="矩形 7"/>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1.1.3</a:t>
              </a:r>
              <a:endParaRPr lang="en-US" altLang="zh-CN" sz="2800" b="1" dirty="0">
                <a:solidFill>
                  <a:srgbClr val="004EA2"/>
                </a:solidFill>
                <a:ea typeface="思源黑体 CN Bold" panose="020B0800000000000000" pitchFamily="34" charset="-122"/>
              </a:endParaRPr>
            </a:p>
          </p:txBody>
        </p:sp>
        <p:grpSp>
          <p:nvGrpSpPr>
            <p:cNvPr id="9" name="组合 8"/>
            <p:cNvGrpSpPr/>
            <p:nvPr/>
          </p:nvGrpSpPr>
          <p:grpSpPr>
            <a:xfrm>
              <a:off x="1180079" y="1415466"/>
              <a:ext cx="375672" cy="375672"/>
              <a:chOff x="1180079" y="1415466"/>
              <a:chExt cx="375672" cy="375672"/>
            </a:xfrm>
          </p:grpSpPr>
          <p:sp>
            <p:nvSpPr>
              <p:cNvPr id="10" name="矩形 9"/>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sp>
        <p:nvSpPr>
          <p:cNvPr id="12" name="矩形 11"/>
          <p:cNvSpPr/>
          <p:nvPr/>
        </p:nvSpPr>
        <p:spPr>
          <a:xfrm>
            <a:off x="1595101" y="1880443"/>
            <a:ext cx="6915111" cy="941155"/>
          </a:xfrm>
          <a:prstGeom prst="rect">
            <a:avLst/>
          </a:prstGeom>
          <a:noFill/>
          <a:ln w="57150">
            <a:noFill/>
          </a:ln>
        </p:spPr>
        <p:txBody>
          <a:bodyPr wrap="square" anchor="ctr" anchorCtr="0">
            <a:spAutoFit/>
          </a:bodyPr>
          <a:lstStyle/>
          <a:p>
            <a:pPr>
              <a:lnSpc>
                <a:spcPct val="120000"/>
              </a:lnSpc>
            </a:pPr>
            <a:r>
              <a:rPr lang="zh-CN" altLang="en-US" sz="2400" dirty="0">
                <a:latin typeface="思源黑体 CN Normal" panose="020B0400000000000000" pitchFamily="34" charset="-122"/>
                <a:ea typeface="思源黑体 CN Normal" panose="020B0400000000000000" pitchFamily="34" charset="-122"/>
              </a:rPr>
              <a:t>摇奖机是否能公平是亿万彩民关心的问题。</a:t>
            </a:r>
            <a:endParaRPr lang="en-US" altLang="zh-CN" sz="2400" dirty="0">
              <a:latin typeface="思源黑体 CN Normal" panose="020B0400000000000000" pitchFamily="34" charset="-122"/>
              <a:ea typeface="思源黑体 CN Normal" panose="020B0400000000000000" pitchFamily="34" charset="-122"/>
            </a:endParaRPr>
          </a:p>
          <a:p>
            <a:pPr>
              <a:lnSpc>
                <a:spcPct val="120000"/>
              </a:lnSpc>
            </a:pPr>
            <a:r>
              <a:rPr lang="zh-CN" altLang="en-US" sz="2400" dirty="0">
                <a:latin typeface="思源黑体 CN Normal" panose="020B0400000000000000" pitchFamily="34" charset="-122"/>
                <a:ea typeface="思源黑体 CN Normal" panose="020B0400000000000000" pitchFamily="34" charset="-122"/>
              </a:rPr>
              <a:t>请设计一个检验摇奖机</a:t>
            </a:r>
            <a:r>
              <a:rPr lang="zh-CN" altLang="en-US" sz="2400" b="1" dirty="0">
                <a:solidFill>
                  <a:srgbClr val="FF0000"/>
                </a:solidFill>
                <a:latin typeface="思源黑体 CN Normal" panose="020B0400000000000000" pitchFamily="34" charset="-122"/>
                <a:ea typeface="思源黑体 CN Normal" panose="020B0400000000000000" pitchFamily="34" charset="-122"/>
              </a:rPr>
              <a:t>是否公平</a:t>
            </a:r>
            <a:r>
              <a:rPr lang="zh-CN" altLang="en-US" sz="2400" dirty="0">
                <a:latin typeface="思源黑体 CN Normal" panose="020B0400000000000000" pitchFamily="34" charset="-122"/>
                <a:ea typeface="思源黑体 CN Normal" panose="020B0400000000000000" pitchFamily="34" charset="-122"/>
              </a:rPr>
              <a:t>摇奖的方案（流程）</a:t>
            </a:r>
            <a:endParaRPr lang="zh-CN" altLang="en-US" sz="2400" dirty="0">
              <a:latin typeface="思源黑体 CN Normal" panose="020B0400000000000000" pitchFamily="34" charset="-122"/>
              <a:ea typeface="思源黑体 CN Normal" panose="020B0400000000000000" pitchFamily="34" charset="-122"/>
            </a:endParaRPr>
          </a:p>
        </p:txBody>
      </p:sp>
      <p:sp>
        <p:nvSpPr>
          <p:cNvPr id="16" name="矩形 15"/>
          <p:cNvSpPr/>
          <p:nvPr/>
        </p:nvSpPr>
        <p:spPr>
          <a:xfrm>
            <a:off x="1867092" y="3658156"/>
            <a:ext cx="6643120" cy="138435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dirty="0">
                <a:latin typeface="+mn-ea"/>
              </a:rPr>
              <a:t>公平：摇出每个号码的概率相等</a:t>
            </a:r>
            <a:endParaRPr lang="en-US" altLang="zh-CN" sz="2400" dirty="0">
              <a:latin typeface="+mn-ea"/>
            </a:endParaRPr>
          </a:p>
          <a:p>
            <a:pPr marL="342900" indent="-342900">
              <a:lnSpc>
                <a:spcPct val="120000"/>
              </a:lnSpc>
              <a:buFont typeface="Arial" panose="020B0604020202020204" pitchFamily="34" charset="0"/>
              <a:buChar char="•"/>
            </a:pPr>
            <a:r>
              <a:rPr lang="zh-CN" altLang="en-US" sz="2400" dirty="0">
                <a:latin typeface="+mn-ea"/>
              </a:rPr>
              <a:t>频率近似概率，进行试验</a:t>
            </a:r>
            <a:endParaRPr lang="en-US" altLang="zh-CN" sz="2400" dirty="0">
              <a:latin typeface="+mn-ea"/>
            </a:endParaRPr>
          </a:p>
          <a:p>
            <a:pPr marL="342900" indent="-342900">
              <a:lnSpc>
                <a:spcPct val="120000"/>
              </a:lnSpc>
              <a:buFont typeface="Arial" panose="020B0604020202020204" pitchFamily="34" charset="0"/>
              <a:buChar char="•"/>
            </a:pPr>
            <a:r>
              <a:rPr lang="zh-CN" altLang="en-US" sz="2400" dirty="0">
                <a:latin typeface="+mn-ea"/>
              </a:rPr>
              <a:t>综合成一个评价指标</a:t>
            </a:r>
            <a:endParaRPr lang="en-US" altLang="zh-CN" sz="2400" dirty="0">
              <a:latin typeface="+mn-ea"/>
            </a:endParaRPr>
          </a:p>
        </p:txBody>
      </p:sp>
      <p:pic>
        <p:nvPicPr>
          <p:cNvPr id="17" name="图片 16"/>
          <p:cNvPicPr>
            <a:picLocks noChangeAspect="1"/>
          </p:cNvPicPr>
          <p:nvPr/>
        </p:nvPicPr>
        <p:blipFill>
          <a:blip r:embed="rId1"/>
          <a:stretch>
            <a:fillRect/>
          </a:stretch>
        </p:blipFill>
        <p:spPr>
          <a:xfrm>
            <a:off x="9358898" y="1158217"/>
            <a:ext cx="1932019" cy="1938322"/>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up)">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wipe(up)">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wipe(up)">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1"/>
          <p:cNvGrpSpPr/>
          <p:nvPr/>
        </p:nvGrpSpPr>
        <p:grpSpPr>
          <a:xfrm>
            <a:off x="1367906" y="2579833"/>
            <a:ext cx="8157094" cy="1128691"/>
            <a:chOff x="2346085" y="2146300"/>
            <a:chExt cx="6945273" cy="2242820"/>
          </a:xfrm>
        </p:grpSpPr>
        <p:sp>
          <p:nvSpPr>
            <p:cNvPr id="18" name="Rectangle 9"/>
            <p:cNvSpPr/>
            <p:nvPr/>
          </p:nvSpPr>
          <p:spPr>
            <a:xfrm rot="2280706" flipV="1">
              <a:off x="8723320" y="3156231"/>
              <a:ext cx="568038" cy="1078758"/>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Rectangle 8"/>
            <p:cNvSpPr/>
            <p:nvPr/>
          </p:nvSpPr>
          <p:spPr>
            <a:xfrm rot="19319294">
              <a:off x="2346085" y="3156229"/>
              <a:ext cx="568038" cy="1078760"/>
            </a:xfrm>
            <a:prstGeom prst="rect">
              <a:avLst/>
            </a:prstGeom>
            <a:solidFill>
              <a:schemeClr val="accent5">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Parallelogram 2"/>
            <p:cNvSpPr/>
            <p:nvPr/>
          </p:nvSpPr>
          <p:spPr>
            <a:xfrm flipV="1">
              <a:off x="3982305"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Parallelogram 1"/>
            <p:cNvSpPr/>
            <p:nvPr/>
          </p:nvSpPr>
          <p:spPr>
            <a:xfrm>
              <a:off x="2608855" y="2146300"/>
              <a:ext cx="2089590"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Parallelogram 3"/>
            <p:cNvSpPr/>
            <p:nvPr/>
          </p:nvSpPr>
          <p:spPr>
            <a:xfrm flipV="1">
              <a:off x="6826292" y="2146300"/>
              <a:ext cx="2181047" cy="2242820"/>
            </a:xfrm>
            <a:prstGeom prst="parallelogram">
              <a:avLst>
                <a:gd name="adj" fmla="val 78020"/>
              </a:avLst>
            </a:pr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Parallelogram 4"/>
            <p:cNvSpPr/>
            <p:nvPr/>
          </p:nvSpPr>
          <p:spPr>
            <a:xfrm>
              <a:off x="5419194" y="2146300"/>
              <a:ext cx="2155178" cy="2242820"/>
            </a:xfrm>
            <a:prstGeom prst="parallelogram">
              <a:avLst>
                <a:gd name="adj" fmla="val 78020"/>
              </a:avLst>
            </a:prstGeom>
            <a:solidFill>
              <a:srgbClr val="004EA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26" name="矩形 25"/>
          <p:cNvSpPr/>
          <p:nvPr/>
        </p:nvSpPr>
        <p:spPr>
          <a:xfrm>
            <a:off x="2307771" y="3955107"/>
            <a:ext cx="2775858" cy="1938992"/>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(1)  </a:t>
            </a:r>
            <a:endParaRPr lang="en-US" altLang="zh-CN" sz="2400" dirty="0">
              <a:sym typeface="+mn-ea"/>
            </a:endParaRPr>
          </a:p>
          <a:p>
            <a:pPr algn="ctr"/>
            <a:r>
              <a:rPr lang="zh-CN" altLang="en-US" sz="2400" dirty="0">
                <a:sym typeface="+mn-ea"/>
              </a:rPr>
              <a:t>将带号码的球装入摇奖机后，开动摇奖机摇出一个球，记录下该球的号码。</a:t>
            </a:r>
            <a:endParaRPr lang="zh-CN" altLang="en-US" sz="2400" dirty="0">
              <a:sym typeface="+mn-ea"/>
            </a:endParaRPr>
          </a:p>
        </p:txBody>
      </p:sp>
      <p:sp>
        <p:nvSpPr>
          <p:cNvPr id="33" name="矩形 32"/>
          <p:cNvSpPr/>
          <p:nvPr/>
        </p:nvSpPr>
        <p:spPr>
          <a:xfrm>
            <a:off x="1701481" y="1132921"/>
            <a:ext cx="7539412" cy="1200329"/>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(2)  </a:t>
            </a:r>
            <a:endParaRPr lang="en-US" altLang="zh-CN" sz="2400" dirty="0">
              <a:sym typeface="+mn-ea"/>
            </a:endParaRPr>
          </a:p>
          <a:p>
            <a:pPr algn="ctr"/>
            <a:r>
              <a:rPr lang="zh-CN" altLang="en-US" sz="2400" dirty="0">
                <a:sym typeface="+mn-ea"/>
              </a:rPr>
              <a:t>重复第</a:t>
            </a:r>
            <a:r>
              <a:rPr lang="en-US" altLang="zh-CN" sz="2400" dirty="0">
                <a:sym typeface="+mn-ea"/>
              </a:rPr>
              <a:t>1</a:t>
            </a:r>
            <a:r>
              <a:rPr lang="zh-CN" altLang="en-US" sz="2400" dirty="0">
                <a:sym typeface="+mn-ea"/>
              </a:rPr>
              <a:t>步，考察摇出的各个号码的频率的稳定性．当所有号码的频率都比较</a:t>
            </a:r>
            <a:r>
              <a:rPr lang="zh-CN" altLang="en-US" sz="2400" dirty="0">
                <a:solidFill>
                  <a:srgbClr val="FF0000"/>
                </a:solidFill>
                <a:sym typeface="+mn-ea"/>
              </a:rPr>
              <a:t>稳定</a:t>
            </a:r>
            <a:r>
              <a:rPr lang="zh-CN" altLang="en-US" sz="2400" dirty="0">
                <a:sym typeface="+mn-ea"/>
              </a:rPr>
              <a:t>之后，再进行下一步。</a:t>
            </a:r>
            <a:endParaRPr lang="zh-CN" altLang="en-US" sz="2400" dirty="0">
              <a:sym typeface="+mn-ea"/>
            </a:endParaRPr>
          </a:p>
        </p:txBody>
      </p:sp>
      <p:sp>
        <p:nvSpPr>
          <p:cNvPr id="34" name="矩形 33"/>
          <p:cNvSpPr/>
          <p:nvPr/>
        </p:nvSpPr>
        <p:spPr>
          <a:xfrm>
            <a:off x="5989217" y="3955107"/>
            <a:ext cx="2531216" cy="1938992"/>
          </a:xfrm>
          <a:prstGeom prst="rect">
            <a:avLst/>
          </a:prstGeom>
        </p:spPr>
        <p:txBody>
          <a:bodyPr wrap="square">
            <a:spAutoFit/>
            <a:scene3d>
              <a:camera prst="orthographicFront"/>
              <a:lightRig rig="threePt" dir="t"/>
            </a:scene3d>
            <a:sp3d contourW="12700"/>
          </a:bodyPr>
          <a:lstStyle/>
          <a:p>
            <a:pPr algn="ctr"/>
            <a:r>
              <a:rPr lang="en-US" altLang="zh-CN" sz="2400" dirty="0">
                <a:sym typeface="+mn-ea"/>
              </a:rPr>
              <a:t>(3)  </a:t>
            </a:r>
            <a:endParaRPr lang="en-US" altLang="zh-CN" sz="2400" dirty="0">
              <a:sym typeface="+mn-ea"/>
            </a:endParaRPr>
          </a:p>
          <a:p>
            <a:pPr algn="ctr"/>
            <a:r>
              <a:rPr lang="zh-CN" altLang="en-US" sz="2400" dirty="0">
                <a:sym typeface="+mn-ea"/>
              </a:rPr>
              <a:t>考察各个号码的频率的接近程度，以此来判断这台摇奖机的公平性。</a:t>
            </a:r>
            <a:endParaRPr lang="zh-CN" altLang="en-US" sz="2400" dirty="0">
              <a:sym typeface="+mn-ea"/>
            </a:endParaRPr>
          </a:p>
        </p:txBody>
      </p:sp>
      <p:pic>
        <p:nvPicPr>
          <p:cNvPr id="12" name="图片 11"/>
          <p:cNvPicPr>
            <a:picLocks noChangeAspect="1"/>
          </p:cNvPicPr>
          <p:nvPr/>
        </p:nvPicPr>
        <p:blipFill>
          <a:blip r:embed="rId1"/>
          <a:stretch>
            <a:fillRect/>
          </a:stretch>
        </p:blipFill>
        <p:spPr>
          <a:xfrm>
            <a:off x="9433526" y="4304189"/>
            <a:ext cx="1932019" cy="1938322"/>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82498" y="1722015"/>
            <a:ext cx="8239188" cy="1200329"/>
          </a:xfrm>
          <a:prstGeom prst="rect">
            <a:avLst/>
          </a:prstGeom>
        </p:spPr>
        <p:txBody>
          <a:bodyPr wrap="square">
            <a:spAutoFit/>
          </a:bodyPr>
          <a:lstStyle/>
          <a:p>
            <a:r>
              <a:rPr lang="zh-CN" altLang="en-US" sz="2400" dirty="0"/>
              <a:t>        投掷一枚质地均匀的硬币，结果不是正面向上，就是反面向上。随着投掷次数的增加，却呈现出如下规律性（见表</a:t>
            </a:r>
            <a:r>
              <a:rPr lang="en-US" altLang="zh-CN" sz="2400" dirty="0"/>
              <a:t>1.1</a:t>
            </a:r>
            <a:r>
              <a:rPr lang="zh-CN" altLang="en-US" sz="2400" dirty="0"/>
              <a:t>）：正面向上的比例接近于</a:t>
            </a:r>
            <a:r>
              <a:rPr lang="en-US" altLang="zh-CN" sz="2400" dirty="0"/>
              <a:t>0.5</a:t>
            </a:r>
            <a:endParaRPr lang="zh-CN" altLang="en-US" sz="2400" dirty="0"/>
          </a:p>
        </p:txBody>
      </p:sp>
      <p:pic>
        <p:nvPicPr>
          <p:cNvPr id="10" name="图片 9"/>
          <p:cNvPicPr>
            <a:picLocks noChangeAspect="1"/>
          </p:cNvPicPr>
          <p:nvPr/>
        </p:nvPicPr>
        <p:blipFill>
          <a:blip r:embed="rId1"/>
          <a:stretch>
            <a:fillRect/>
          </a:stretch>
        </p:blipFill>
        <p:spPr>
          <a:xfrm>
            <a:off x="1064856" y="7881075"/>
            <a:ext cx="5915910" cy="1827206"/>
          </a:xfrm>
          <a:prstGeom prst="rect">
            <a:avLst/>
          </a:prstGeom>
        </p:spPr>
      </p:pic>
      <p:sp>
        <p:nvSpPr>
          <p:cNvPr id="11" name="矩形 10"/>
          <p:cNvSpPr/>
          <p:nvPr/>
        </p:nvSpPr>
        <p:spPr>
          <a:xfrm>
            <a:off x="4022811" y="3152964"/>
            <a:ext cx="3826689" cy="461665"/>
          </a:xfrm>
          <a:prstGeom prst="rect">
            <a:avLst/>
          </a:prstGeom>
        </p:spPr>
        <p:txBody>
          <a:bodyPr wrap="none">
            <a:spAutoFit/>
          </a:bodyPr>
          <a:lstStyle/>
          <a:p>
            <a:r>
              <a:rPr lang="zh-CN" altLang="en-US" sz="2400" dirty="0">
                <a:latin typeface="+mj-lt"/>
              </a:rPr>
              <a:t>表</a:t>
            </a:r>
            <a:r>
              <a:rPr lang="en-US" altLang="zh-CN" sz="2400" dirty="0">
                <a:latin typeface="+mj-lt"/>
              </a:rPr>
              <a:t>1-1  </a:t>
            </a:r>
            <a:r>
              <a:rPr lang="zh-CN" altLang="en-US" sz="2400" dirty="0">
                <a:latin typeface="+mj-lt"/>
              </a:rPr>
              <a:t>投掷硬币的实验结果</a:t>
            </a:r>
            <a:endParaRPr lang="zh-CN" altLang="en-US" sz="2400" dirty="0"/>
          </a:p>
        </p:txBody>
      </p:sp>
      <p:grpSp>
        <p:nvGrpSpPr>
          <p:cNvPr id="9" name="组合 8"/>
          <p:cNvGrpSpPr/>
          <p:nvPr/>
        </p:nvGrpSpPr>
        <p:grpSpPr>
          <a:xfrm>
            <a:off x="2828487" y="384658"/>
            <a:ext cx="6376090" cy="519773"/>
            <a:chOff x="1676401" y="988194"/>
            <a:chExt cx="6376090" cy="519773"/>
          </a:xfrm>
        </p:grpSpPr>
        <p:grpSp>
          <p:nvGrpSpPr>
            <p:cNvPr id="13" name="组合 12"/>
            <p:cNvGrpSpPr/>
            <p:nvPr/>
          </p:nvGrpSpPr>
          <p:grpSpPr>
            <a:xfrm>
              <a:off x="1676401" y="988194"/>
              <a:ext cx="6376090" cy="519773"/>
              <a:chOff x="1676401" y="988194"/>
              <a:chExt cx="6376090" cy="519773"/>
            </a:xfrm>
          </p:grpSpPr>
          <p:sp>
            <p:nvSpPr>
              <p:cNvPr id="15" name="矩形 14"/>
              <p:cNvSpPr/>
              <p:nvPr/>
            </p:nvSpPr>
            <p:spPr>
              <a:xfrm>
                <a:off x="1676401" y="988194"/>
                <a:ext cx="637609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50294" y="1182412"/>
                <a:ext cx="511349" cy="158665"/>
                <a:chOff x="1750294" y="1182412"/>
                <a:chExt cx="511349" cy="158665"/>
              </a:xfrm>
            </p:grpSpPr>
            <p:grpSp>
              <p:nvGrpSpPr>
                <p:cNvPr id="17" name="组合 16"/>
                <p:cNvGrpSpPr/>
                <p:nvPr/>
              </p:nvGrpSpPr>
              <p:grpSpPr>
                <a:xfrm>
                  <a:off x="1782744" y="1182412"/>
                  <a:ext cx="442916" cy="158665"/>
                  <a:chOff x="1612104" y="779548"/>
                  <a:chExt cx="442916" cy="158665"/>
                </a:xfrm>
              </p:grpSpPr>
              <p:cxnSp>
                <p:nvCxnSpPr>
                  <p:cNvPr id="20" name="直接连接符 1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TextBox 30"/>
            <p:cNvSpPr txBox="1"/>
            <p:nvPr/>
          </p:nvSpPr>
          <p:spPr>
            <a:xfrm>
              <a:off x="2619636" y="1015524"/>
              <a:ext cx="5432855"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不确定现象与随机现象</a:t>
              </a:r>
              <a:endParaRPr lang="zh-CN" altLang="en-US" sz="3200" dirty="0">
                <a:solidFill>
                  <a:schemeClr val="bg1"/>
                </a:solidFill>
                <a:latin typeface="+mj-lt"/>
                <a:ea typeface="思源黑体 CN Bold" panose="020B0800000000000000" pitchFamily="34" charset="-122"/>
              </a:endParaRPr>
            </a:p>
          </p:txBody>
        </p:sp>
      </p:grpSp>
      <p:grpSp>
        <p:nvGrpSpPr>
          <p:cNvPr id="25" name="组合 24"/>
          <p:cNvGrpSpPr/>
          <p:nvPr/>
        </p:nvGrpSpPr>
        <p:grpSpPr>
          <a:xfrm>
            <a:off x="1553911" y="1171404"/>
            <a:ext cx="3719636" cy="531946"/>
            <a:chOff x="1053632" y="1397127"/>
            <a:chExt cx="3719636" cy="531946"/>
          </a:xfrm>
        </p:grpSpPr>
        <p:sp>
          <p:nvSpPr>
            <p:cNvPr id="26" name="矩形 25"/>
            <p:cNvSpPr/>
            <p:nvPr/>
          </p:nvSpPr>
          <p:spPr>
            <a:xfrm>
              <a:off x="1520318" y="1405853"/>
              <a:ext cx="3252950" cy="523220"/>
            </a:xfrm>
            <a:prstGeom prst="rect">
              <a:avLst/>
            </a:prstGeom>
          </p:spPr>
          <p:txBody>
            <a:bodyPr wrap="square">
              <a:spAutoFit/>
            </a:bodyPr>
            <a:lstStyle/>
            <a:p>
              <a:r>
                <a:rPr lang="zh-CN" altLang="en-US" sz="2800" dirty="0">
                  <a:solidFill>
                    <a:srgbClr val="004EA2"/>
                  </a:solidFill>
                  <a:ea typeface="思源黑体 CN Bold" panose="020B0800000000000000" pitchFamily="34" charset="-122"/>
                </a:rPr>
                <a:t>案例</a:t>
              </a:r>
              <a:r>
                <a:rPr lang="en-US" altLang="zh-CN" sz="2800" b="1" dirty="0">
                  <a:solidFill>
                    <a:srgbClr val="004EA2"/>
                  </a:solidFill>
                  <a:ea typeface="思源黑体 CN Bold" panose="020B0800000000000000" pitchFamily="34" charset="-122"/>
                </a:rPr>
                <a:t>1.2</a:t>
              </a:r>
              <a:endParaRPr lang="en-US" altLang="zh-CN" sz="2800" dirty="0">
                <a:solidFill>
                  <a:srgbClr val="004EA2"/>
                </a:solidFill>
                <a:ea typeface="思源黑体 CN Bold" panose="020B0800000000000000" pitchFamily="34" charset="-122"/>
              </a:endParaRPr>
            </a:p>
          </p:txBody>
        </p:sp>
        <p:grpSp>
          <p:nvGrpSpPr>
            <p:cNvPr id="27" name="组合 26"/>
            <p:cNvGrpSpPr/>
            <p:nvPr/>
          </p:nvGrpSpPr>
          <p:grpSpPr>
            <a:xfrm>
              <a:off x="1053632" y="1397127"/>
              <a:ext cx="428587" cy="424183"/>
              <a:chOff x="1053632" y="1397127"/>
              <a:chExt cx="428587" cy="424183"/>
            </a:xfrm>
          </p:grpSpPr>
          <p:sp>
            <p:nvSpPr>
              <p:cNvPr id="28" name="矩形 27"/>
              <p:cNvSpPr/>
              <p:nvPr/>
            </p:nvSpPr>
            <p:spPr>
              <a:xfrm>
                <a:off x="1053632" y="1397127"/>
                <a:ext cx="373085" cy="37308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109134" y="1448225"/>
                <a:ext cx="373085" cy="373085"/>
                <a:chOff x="1109134" y="1448225"/>
                <a:chExt cx="373085" cy="373085"/>
              </a:xfrm>
            </p:grpSpPr>
            <p:sp>
              <p:nvSpPr>
                <p:cNvPr id="30" name="矩形 29"/>
                <p:cNvSpPr/>
                <p:nvPr/>
              </p:nvSpPr>
              <p:spPr>
                <a:xfrm>
                  <a:off x="1109134" y="1448225"/>
                  <a:ext cx="373085" cy="373085"/>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resentation_103513"/>
                <p:cNvSpPr>
                  <a:spLocks noChangeAspect="1"/>
                </p:cNvSpPr>
                <p:nvPr/>
              </p:nvSpPr>
              <p:spPr bwMode="auto">
                <a:xfrm>
                  <a:off x="1151093" y="1516640"/>
                  <a:ext cx="289166" cy="250508"/>
                </a:xfrm>
                <a:custGeom>
                  <a:avLst/>
                  <a:gdLst>
                    <a:gd name="connsiteX0" fmla="*/ 96249 w 609120"/>
                    <a:gd name="connsiteY0" fmla="*/ 327282 h 527688"/>
                    <a:gd name="connsiteX1" fmla="*/ 414504 w 609120"/>
                    <a:gd name="connsiteY1" fmla="*/ 327282 h 527688"/>
                    <a:gd name="connsiteX2" fmla="*/ 421981 w 609120"/>
                    <a:gd name="connsiteY2" fmla="*/ 334848 h 527688"/>
                    <a:gd name="connsiteX3" fmla="*/ 414504 w 609120"/>
                    <a:gd name="connsiteY3" fmla="*/ 342312 h 527688"/>
                    <a:gd name="connsiteX4" fmla="*/ 96249 w 609120"/>
                    <a:gd name="connsiteY4" fmla="*/ 342312 h 527688"/>
                    <a:gd name="connsiteX5" fmla="*/ 88771 w 609120"/>
                    <a:gd name="connsiteY5" fmla="*/ 334848 h 527688"/>
                    <a:gd name="connsiteX6" fmla="*/ 96249 w 609120"/>
                    <a:gd name="connsiteY6" fmla="*/ 327282 h 527688"/>
                    <a:gd name="connsiteX7" fmla="*/ 228699 w 609120"/>
                    <a:gd name="connsiteY7" fmla="*/ 295246 h 527688"/>
                    <a:gd name="connsiteX8" fmla="*/ 414503 w 609120"/>
                    <a:gd name="connsiteY8" fmla="*/ 295246 h 527688"/>
                    <a:gd name="connsiteX9" fmla="*/ 421980 w 609120"/>
                    <a:gd name="connsiteY9" fmla="*/ 302710 h 527688"/>
                    <a:gd name="connsiteX10" fmla="*/ 414503 w 609120"/>
                    <a:gd name="connsiteY10" fmla="*/ 310276 h 527688"/>
                    <a:gd name="connsiteX11" fmla="*/ 228699 w 609120"/>
                    <a:gd name="connsiteY11" fmla="*/ 310276 h 527688"/>
                    <a:gd name="connsiteX12" fmla="*/ 221222 w 609120"/>
                    <a:gd name="connsiteY12" fmla="*/ 302710 h 527688"/>
                    <a:gd name="connsiteX13" fmla="*/ 228699 w 609120"/>
                    <a:gd name="connsiteY13" fmla="*/ 295246 h 527688"/>
                    <a:gd name="connsiteX14" fmla="*/ 471953 w 609120"/>
                    <a:gd name="connsiteY14" fmla="*/ 269871 h 527688"/>
                    <a:gd name="connsiteX15" fmla="*/ 462735 w 609120"/>
                    <a:gd name="connsiteY15" fmla="*/ 276827 h 527688"/>
                    <a:gd name="connsiteX16" fmla="*/ 462735 w 609120"/>
                    <a:gd name="connsiteY16" fmla="*/ 335033 h 527688"/>
                    <a:gd name="connsiteX17" fmla="*/ 521011 w 609120"/>
                    <a:gd name="connsiteY17" fmla="*/ 335033 h 527688"/>
                    <a:gd name="connsiteX18" fmla="*/ 522035 w 609120"/>
                    <a:gd name="connsiteY18" fmla="*/ 334010 h 527688"/>
                    <a:gd name="connsiteX19" fmla="*/ 487827 w 609120"/>
                    <a:gd name="connsiteY19" fmla="*/ 312221 h 527688"/>
                    <a:gd name="connsiteX20" fmla="*/ 484755 w 609120"/>
                    <a:gd name="connsiteY20" fmla="*/ 308334 h 527688"/>
                    <a:gd name="connsiteX21" fmla="*/ 491822 w 609120"/>
                    <a:gd name="connsiteY21" fmla="*/ 264756 h 527688"/>
                    <a:gd name="connsiteX22" fmla="*/ 486189 w 609120"/>
                    <a:gd name="connsiteY22" fmla="*/ 265165 h 527688"/>
                    <a:gd name="connsiteX23" fmla="*/ 498171 w 609120"/>
                    <a:gd name="connsiteY23" fmla="*/ 301071 h 527688"/>
                    <a:gd name="connsiteX24" fmla="*/ 530126 w 609120"/>
                    <a:gd name="connsiteY24" fmla="*/ 321428 h 527688"/>
                    <a:gd name="connsiteX25" fmla="*/ 533096 w 609120"/>
                    <a:gd name="connsiteY25" fmla="*/ 305981 h 527688"/>
                    <a:gd name="connsiteX26" fmla="*/ 521011 w 609120"/>
                    <a:gd name="connsiteY26" fmla="*/ 276827 h 527688"/>
                    <a:gd name="connsiteX27" fmla="*/ 491822 w 609120"/>
                    <a:gd name="connsiteY27" fmla="*/ 264756 h 527688"/>
                    <a:gd name="connsiteX28" fmla="*/ 170059 w 609120"/>
                    <a:gd name="connsiteY28" fmla="*/ 263209 h 527688"/>
                    <a:gd name="connsiteX29" fmla="*/ 414506 w 609120"/>
                    <a:gd name="connsiteY29" fmla="*/ 263209 h 527688"/>
                    <a:gd name="connsiteX30" fmla="*/ 421981 w 609120"/>
                    <a:gd name="connsiteY30" fmla="*/ 270689 h 527688"/>
                    <a:gd name="connsiteX31" fmla="*/ 414506 w 609120"/>
                    <a:gd name="connsiteY31" fmla="*/ 278169 h 527688"/>
                    <a:gd name="connsiteX32" fmla="*/ 170059 w 609120"/>
                    <a:gd name="connsiteY32" fmla="*/ 278169 h 527688"/>
                    <a:gd name="connsiteX33" fmla="*/ 162583 w 609120"/>
                    <a:gd name="connsiteY33" fmla="*/ 270689 h 527688"/>
                    <a:gd name="connsiteX34" fmla="*/ 170059 w 609120"/>
                    <a:gd name="connsiteY34" fmla="*/ 263209 h 527688"/>
                    <a:gd name="connsiteX35" fmla="*/ 491873 w 609120"/>
                    <a:gd name="connsiteY35" fmla="*/ 249770 h 527688"/>
                    <a:gd name="connsiteX36" fmla="*/ 531662 w 609120"/>
                    <a:gd name="connsiteY36" fmla="*/ 266188 h 527688"/>
                    <a:gd name="connsiteX37" fmla="*/ 548151 w 609120"/>
                    <a:gd name="connsiteY37" fmla="*/ 305981 h 527688"/>
                    <a:gd name="connsiteX38" fmla="*/ 531662 w 609120"/>
                    <a:gd name="connsiteY38" fmla="*/ 345671 h 527688"/>
                    <a:gd name="connsiteX39" fmla="*/ 491822 w 609120"/>
                    <a:gd name="connsiteY39" fmla="*/ 362141 h 527688"/>
                    <a:gd name="connsiteX40" fmla="*/ 452084 w 609120"/>
                    <a:gd name="connsiteY40" fmla="*/ 345671 h 527688"/>
                    <a:gd name="connsiteX41" fmla="*/ 452084 w 609120"/>
                    <a:gd name="connsiteY41" fmla="*/ 266188 h 527688"/>
                    <a:gd name="connsiteX42" fmla="*/ 491873 w 609120"/>
                    <a:gd name="connsiteY42" fmla="*/ 249770 h 527688"/>
                    <a:gd name="connsiteX43" fmla="*/ 236886 w 609120"/>
                    <a:gd name="connsiteY43" fmla="*/ 132310 h 527688"/>
                    <a:gd name="connsiteX44" fmla="*/ 458151 w 609120"/>
                    <a:gd name="connsiteY44" fmla="*/ 132310 h 527688"/>
                    <a:gd name="connsiteX45" fmla="*/ 465731 w 609120"/>
                    <a:gd name="connsiteY45" fmla="*/ 139790 h 527688"/>
                    <a:gd name="connsiteX46" fmla="*/ 458151 w 609120"/>
                    <a:gd name="connsiteY46" fmla="*/ 147270 h 527688"/>
                    <a:gd name="connsiteX47" fmla="*/ 236886 w 609120"/>
                    <a:gd name="connsiteY47" fmla="*/ 147270 h 527688"/>
                    <a:gd name="connsiteX48" fmla="*/ 229408 w 609120"/>
                    <a:gd name="connsiteY48" fmla="*/ 139790 h 527688"/>
                    <a:gd name="connsiteX49" fmla="*/ 236886 w 609120"/>
                    <a:gd name="connsiteY49" fmla="*/ 132310 h 527688"/>
                    <a:gd name="connsiteX50" fmla="*/ 236886 w 609120"/>
                    <a:gd name="connsiteY50" fmla="*/ 98156 h 527688"/>
                    <a:gd name="connsiteX51" fmla="*/ 535985 w 609120"/>
                    <a:gd name="connsiteY51" fmla="*/ 98156 h 527688"/>
                    <a:gd name="connsiteX52" fmla="*/ 543565 w 609120"/>
                    <a:gd name="connsiteY52" fmla="*/ 105722 h 527688"/>
                    <a:gd name="connsiteX53" fmla="*/ 535985 w 609120"/>
                    <a:gd name="connsiteY53" fmla="*/ 113186 h 527688"/>
                    <a:gd name="connsiteX54" fmla="*/ 236886 w 609120"/>
                    <a:gd name="connsiteY54" fmla="*/ 113186 h 527688"/>
                    <a:gd name="connsiteX55" fmla="*/ 229408 w 609120"/>
                    <a:gd name="connsiteY55" fmla="*/ 105722 h 527688"/>
                    <a:gd name="connsiteX56" fmla="*/ 236886 w 609120"/>
                    <a:gd name="connsiteY56" fmla="*/ 98156 h 527688"/>
                    <a:gd name="connsiteX57" fmla="*/ 167356 w 609120"/>
                    <a:gd name="connsiteY57" fmla="*/ 96405 h 527688"/>
                    <a:gd name="connsiteX58" fmla="*/ 148920 w 609120"/>
                    <a:gd name="connsiteY58" fmla="*/ 133134 h 527688"/>
                    <a:gd name="connsiteX59" fmla="*/ 187124 w 609120"/>
                    <a:gd name="connsiteY59" fmla="*/ 148584 h 527688"/>
                    <a:gd name="connsiteX60" fmla="*/ 188455 w 609120"/>
                    <a:gd name="connsiteY60" fmla="*/ 137022 h 527688"/>
                    <a:gd name="connsiteX61" fmla="*/ 167356 w 609120"/>
                    <a:gd name="connsiteY61" fmla="*/ 96405 h 527688"/>
                    <a:gd name="connsiteX62" fmla="*/ 138575 w 609120"/>
                    <a:gd name="connsiteY62" fmla="*/ 87299 h 527688"/>
                    <a:gd name="connsiteX63" fmla="*/ 88797 w 609120"/>
                    <a:gd name="connsiteY63" fmla="*/ 137022 h 527688"/>
                    <a:gd name="connsiteX64" fmla="*/ 138575 w 609120"/>
                    <a:gd name="connsiteY64" fmla="*/ 186848 h 527688"/>
                    <a:gd name="connsiteX65" fmla="*/ 181490 w 609120"/>
                    <a:gd name="connsiteY65" fmla="*/ 162498 h 527688"/>
                    <a:gd name="connsiteX66" fmla="*/ 135810 w 609120"/>
                    <a:gd name="connsiteY66" fmla="*/ 143980 h 527688"/>
                    <a:gd name="connsiteX67" fmla="*/ 131610 w 609120"/>
                    <a:gd name="connsiteY67" fmla="*/ 139682 h 527688"/>
                    <a:gd name="connsiteX68" fmla="*/ 131918 w 609120"/>
                    <a:gd name="connsiteY68" fmla="*/ 133748 h 527688"/>
                    <a:gd name="connsiteX69" fmla="*/ 153938 w 609120"/>
                    <a:gd name="connsiteY69" fmla="*/ 89652 h 527688"/>
                    <a:gd name="connsiteX70" fmla="*/ 138575 w 609120"/>
                    <a:gd name="connsiteY70" fmla="*/ 87299 h 527688"/>
                    <a:gd name="connsiteX71" fmla="*/ 138575 w 609120"/>
                    <a:gd name="connsiteY71" fmla="*/ 72259 h 527688"/>
                    <a:gd name="connsiteX72" fmla="*/ 203511 w 609120"/>
                    <a:gd name="connsiteY72" fmla="*/ 137022 h 527688"/>
                    <a:gd name="connsiteX73" fmla="*/ 138575 w 609120"/>
                    <a:gd name="connsiteY73" fmla="*/ 201888 h 527688"/>
                    <a:gd name="connsiteX74" fmla="*/ 73741 w 609120"/>
                    <a:gd name="connsiteY74" fmla="*/ 137022 h 527688"/>
                    <a:gd name="connsiteX75" fmla="*/ 138575 w 609120"/>
                    <a:gd name="connsiteY75" fmla="*/ 72259 h 527688"/>
                    <a:gd name="connsiteX76" fmla="*/ 38099 w 609120"/>
                    <a:gd name="connsiteY76" fmla="*/ 38109 h 527688"/>
                    <a:gd name="connsiteX77" fmla="*/ 38099 w 609120"/>
                    <a:gd name="connsiteY77" fmla="*/ 388177 h 527688"/>
                    <a:gd name="connsiteX78" fmla="*/ 570918 w 609120"/>
                    <a:gd name="connsiteY78" fmla="*/ 388177 h 527688"/>
                    <a:gd name="connsiteX79" fmla="*/ 570918 w 609120"/>
                    <a:gd name="connsiteY79" fmla="*/ 38109 h 527688"/>
                    <a:gd name="connsiteX80" fmla="*/ 30622 w 609120"/>
                    <a:gd name="connsiteY80" fmla="*/ 23075 h 527688"/>
                    <a:gd name="connsiteX81" fmla="*/ 578497 w 609120"/>
                    <a:gd name="connsiteY81" fmla="*/ 23075 h 527688"/>
                    <a:gd name="connsiteX82" fmla="*/ 585974 w 609120"/>
                    <a:gd name="connsiteY82" fmla="*/ 30541 h 527688"/>
                    <a:gd name="connsiteX83" fmla="*/ 585974 w 609120"/>
                    <a:gd name="connsiteY83" fmla="*/ 395745 h 527688"/>
                    <a:gd name="connsiteX84" fmla="*/ 578497 w 609120"/>
                    <a:gd name="connsiteY84" fmla="*/ 403211 h 527688"/>
                    <a:gd name="connsiteX85" fmla="*/ 30622 w 609120"/>
                    <a:gd name="connsiteY85" fmla="*/ 403211 h 527688"/>
                    <a:gd name="connsiteX86" fmla="*/ 23145 w 609120"/>
                    <a:gd name="connsiteY86" fmla="*/ 395745 h 527688"/>
                    <a:gd name="connsiteX87" fmla="*/ 23145 w 609120"/>
                    <a:gd name="connsiteY87" fmla="*/ 30541 h 527688"/>
                    <a:gd name="connsiteX88" fmla="*/ 30622 w 609120"/>
                    <a:gd name="connsiteY88" fmla="*/ 23075 h 527688"/>
                    <a:gd name="connsiteX89" fmla="*/ 25196 w 609120"/>
                    <a:gd name="connsiteY89" fmla="*/ 15033 h 527688"/>
                    <a:gd name="connsiteX90" fmla="*/ 15056 w 609120"/>
                    <a:gd name="connsiteY90" fmla="*/ 25259 h 527688"/>
                    <a:gd name="connsiteX91" fmla="*/ 15056 w 609120"/>
                    <a:gd name="connsiteY91" fmla="*/ 401186 h 527688"/>
                    <a:gd name="connsiteX92" fmla="*/ 25196 w 609120"/>
                    <a:gd name="connsiteY92" fmla="*/ 411310 h 527688"/>
                    <a:gd name="connsiteX93" fmla="*/ 583821 w 609120"/>
                    <a:gd name="connsiteY93" fmla="*/ 411310 h 527688"/>
                    <a:gd name="connsiteX94" fmla="*/ 594064 w 609120"/>
                    <a:gd name="connsiteY94" fmla="*/ 401186 h 527688"/>
                    <a:gd name="connsiteX95" fmla="*/ 594064 w 609120"/>
                    <a:gd name="connsiteY95" fmla="*/ 25259 h 527688"/>
                    <a:gd name="connsiteX96" fmla="*/ 583821 w 609120"/>
                    <a:gd name="connsiteY96" fmla="*/ 15033 h 527688"/>
                    <a:gd name="connsiteX97" fmla="*/ 25196 w 609120"/>
                    <a:gd name="connsiteY97" fmla="*/ 0 h 527688"/>
                    <a:gd name="connsiteX98" fmla="*/ 583821 w 609120"/>
                    <a:gd name="connsiteY98" fmla="*/ 0 h 527688"/>
                    <a:gd name="connsiteX99" fmla="*/ 609120 w 609120"/>
                    <a:gd name="connsiteY99" fmla="*/ 25259 h 527688"/>
                    <a:gd name="connsiteX100" fmla="*/ 609120 w 609120"/>
                    <a:gd name="connsiteY100" fmla="*/ 401186 h 527688"/>
                    <a:gd name="connsiteX101" fmla="*/ 583821 w 609120"/>
                    <a:gd name="connsiteY101" fmla="*/ 426343 h 527688"/>
                    <a:gd name="connsiteX102" fmla="*/ 490410 w 609120"/>
                    <a:gd name="connsiteY102" fmla="*/ 426343 h 527688"/>
                    <a:gd name="connsiteX103" fmla="*/ 511509 w 609120"/>
                    <a:gd name="connsiteY103" fmla="*/ 518586 h 527688"/>
                    <a:gd name="connsiteX104" fmla="*/ 505876 w 609120"/>
                    <a:gd name="connsiteY104" fmla="*/ 527483 h 527688"/>
                    <a:gd name="connsiteX105" fmla="*/ 504237 w 609120"/>
                    <a:gd name="connsiteY105" fmla="*/ 527688 h 527688"/>
                    <a:gd name="connsiteX106" fmla="*/ 496863 w 609120"/>
                    <a:gd name="connsiteY106" fmla="*/ 521859 h 527688"/>
                    <a:gd name="connsiteX107" fmla="*/ 475046 w 609120"/>
                    <a:gd name="connsiteY107" fmla="*/ 426343 h 527688"/>
                    <a:gd name="connsiteX108" fmla="*/ 134074 w 609120"/>
                    <a:gd name="connsiteY108" fmla="*/ 426343 h 527688"/>
                    <a:gd name="connsiteX109" fmla="*/ 112155 w 609120"/>
                    <a:gd name="connsiteY109" fmla="*/ 521859 h 527688"/>
                    <a:gd name="connsiteX110" fmla="*/ 104883 w 609120"/>
                    <a:gd name="connsiteY110" fmla="*/ 527688 h 527688"/>
                    <a:gd name="connsiteX111" fmla="*/ 103142 w 609120"/>
                    <a:gd name="connsiteY111" fmla="*/ 527483 h 527688"/>
                    <a:gd name="connsiteX112" fmla="*/ 97509 w 609120"/>
                    <a:gd name="connsiteY112" fmla="*/ 518586 h 527688"/>
                    <a:gd name="connsiteX113" fmla="*/ 118608 w 609120"/>
                    <a:gd name="connsiteY113" fmla="*/ 426343 h 527688"/>
                    <a:gd name="connsiteX114" fmla="*/ 25196 w 609120"/>
                    <a:gd name="connsiteY114" fmla="*/ 426343 h 527688"/>
                    <a:gd name="connsiteX115" fmla="*/ 0 w 609120"/>
                    <a:gd name="connsiteY115" fmla="*/ 401186 h 527688"/>
                    <a:gd name="connsiteX116" fmla="*/ 0 w 609120"/>
                    <a:gd name="connsiteY116" fmla="*/ 25259 h 527688"/>
                    <a:gd name="connsiteX117" fmla="*/ 25196 w 609120"/>
                    <a:gd name="connsiteY117" fmla="*/ 0 h 52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120" h="527688">
                      <a:moveTo>
                        <a:pt x="96249" y="327282"/>
                      </a:moveTo>
                      <a:lnTo>
                        <a:pt x="414504" y="327282"/>
                      </a:lnTo>
                      <a:cubicBezTo>
                        <a:pt x="418601" y="327282"/>
                        <a:pt x="421981" y="330656"/>
                        <a:pt x="421981" y="334848"/>
                      </a:cubicBezTo>
                      <a:cubicBezTo>
                        <a:pt x="421981" y="338938"/>
                        <a:pt x="418601" y="342312"/>
                        <a:pt x="414504" y="342312"/>
                      </a:cubicBezTo>
                      <a:lnTo>
                        <a:pt x="96249" y="342312"/>
                      </a:lnTo>
                      <a:cubicBezTo>
                        <a:pt x="92151" y="342312"/>
                        <a:pt x="88771" y="338938"/>
                        <a:pt x="88771" y="334848"/>
                      </a:cubicBezTo>
                      <a:cubicBezTo>
                        <a:pt x="88771" y="330656"/>
                        <a:pt x="92151" y="327282"/>
                        <a:pt x="96249" y="327282"/>
                      </a:cubicBezTo>
                      <a:close/>
                      <a:moveTo>
                        <a:pt x="228699" y="295246"/>
                      </a:moveTo>
                      <a:lnTo>
                        <a:pt x="414503" y="295246"/>
                      </a:lnTo>
                      <a:cubicBezTo>
                        <a:pt x="418600" y="295246"/>
                        <a:pt x="421980" y="298620"/>
                        <a:pt x="421980" y="302710"/>
                      </a:cubicBezTo>
                      <a:cubicBezTo>
                        <a:pt x="421980" y="306902"/>
                        <a:pt x="418600" y="310276"/>
                        <a:pt x="414503" y="310276"/>
                      </a:cubicBezTo>
                      <a:lnTo>
                        <a:pt x="228699" y="310276"/>
                      </a:lnTo>
                      <a:cubicBezTo>
                        <a:pt x="224602" y="310276"/>
                        <a:pt x="221222" y="306902"/>
                        <a:pt x="221222" y="302710"/>
                      </a:cubicBezTo>
                      <a:cubicBezTo>
                        <a:pt x="221222" y="298620"/>
                        <a:pt x="224602" y="295246"/>
                        <a:pt x="228699" y="295246"/>
                      </a:cubicBezTo>
                      <a:close/>
                      <a:moveTo>
                        <a:pt x="471953" y="269871"/>
                      </a:moveTo>
                      <a:cubicBezTo>
                        <a:pt x="468573" y="271712"/>
                        <a:pt x="465500" y="273963"/>
                        <a:pt x="462735" y="276827"/>
                      </a:cubicBezTo>
                      <a:cubicBezTo>
                        <a:pt x="446655" y="292887"/>
                        <a:pt x="446655" y="318972"/>
                        <a:pt x="462735" y="335033"/>
                      </a:cubicBezTo>
                      <a:cubicBezTo>
                        <a:pt x="478815" y="351093"/>
                        <a:pt x="504931" y="351093"/>
                        <a:pt x="521011" y="335033"/>
                      </a:cubicBezTo>
                      <a:cubicBezTo>
                        <a:pt x="521318" y="334726"/>
                        <a:pt x="521728" y="334317"/>
                        <a:pt x="522035" y="334010"/>
                      </a:cubicBezTo>
                      <a:lnTo>
                        <a:pt x="487827" y="312221"/>
                      </a:lnTo>
                      <a:cubicBezTo>
                        <a:pt x="486393" y="311300"/>
                        <a:pt x="485267" y="309970"/>
                        <a:pt x="484755" y="308334"/>
                      </a:cubicBezTo>
                      <a:close/>
                      <a:moveTo>
                        <a:pt x="491822" y="264756"/>
                      </a:moveTo>
                      <a:cubicBezTo>
                        <a:pt x="489978" y="264756"/>
                        <a:pt x="488032" y="264858"/>
                        <a:pt x="486189" y="265165"/>
                      </a:cubicBezTo>
                      <a:lnTo>
                        <a:pt x="498171" y="301071"/>
                      </a:lnTo>
                      <a:lnTo>
                        <a:pt x="530126" y="321428"/>
                      </a:lnTo>
                      <a:cubicBezTo>
                        <a:pt x="532072" y="316517"/>
                        <a:pt x="533096" y="311300"/>
                        <a:pt x="533096" y="305981"/>
                      </a:cubicBezTo>
                      <a:cubicBezTo>
                        <a:pt x="533096" y="294933"/>
                        <a:pt x="528794" y="284601"/>
                        <a:pt x="521011" y="276827"/>
                      </a:cubicBezTo>
                      <a:cubicBezTo>
                        <a:pt x="513022" y="268746"/>
                        <a:pt x="502473" y="264756"/>
                        <a:pt x="491822" y="264756"/>
                      </a:cubicBezTo>
                      <a:close/>
                      <a:moveTo>
                        <a:pt x="170059" y="263209"/>
                      </a:moveTo>
                      <a:lnTo>
                        <a:pt x="414506" y="263209"/>
                      </a:lnTo>
                      <a:cubicBezTo>
                        <a:pt x="418602" y="263209"/>
                        <a:pt x="421981" y="266488"/>
                        <a:pt x="421981" y="270689"/>
                      </a:cubicBezTo>
                      <a:cubicBezTo>
                        <a:pt x="421981" y="274788"/>
                        <a:pt x="418602" y="278169"/>
                        <a:pt x="414506" y="278169"/>
                      </a:cubicBezTo>
                      <a:lnTo>
                        <a:pt x="170059" y="278169"/>
                      </a:lnTo>
                      <a:cubicBezTo>
                        <a:pt x="165963" y="278169"/>
                        <a:pt x="162583" y="274788"/>
                        <a:pt x="162583" y="270689"/>
                      </a:cubicBezTo>
                      <a:cubicBezTo>
                        <a:pt x="162583" y="266488"/>
                        <a:pt x="165963" y="263209"/>
                        <a:pt x="170059" y="263209"/>
                      </a:cubicBezTo>
                      <a:close/>
                      <a:moveTo>
                        <a:pt x="491873" y="249770"/>
                      </a:moveTo>
                      <a:cubicBezTo>
                        <a:pt x="506288" y="249770"/>
                        <a:pt x="520703" y="255243"/>
                        <a:pt x="531662" y="266188"/>
                      </a:cubicBezTo>
                      <a:cubicBezTo>
                        <a:pt x="542313" y="276827"/>
                        <a:pt x="548151" y="290944"/>
                        <a:pt x="548151" y="305981"/>
                      </a:cubicBezTo>
                      <a:cubicBezTo>
                        <a:pt x="548151" y="320916"/>
                        <a:pt x="542313" y="335033"/>
                        <a:pt x="531662" y="345671"/>
                      </a:cubicBezTo>
                      <a:cubicBezTo>
                        <a:pt x="520703" y="356617"/>
                        <a:pt x="506262" y="362141"/>
                        <a:pt x="491822" y="362141"/>
                      </a:cubicBezTo>
                      <a:cubicBezTo>
                        <a:pt x="477483" y="362141"/>
                        <a:pt x="463042" y="356617"/>
                        <a:pt x="452084" y="345671"/>
                      </a:cubicBezTo>
                      <a:cubicBezTo>
                        <a:pt x="430166" y="323780"/>
                        <a:pt x="430166" y="288079"/>
                        <a:pt x="452084" y="266188"/>
                      </a:cubicBezTo>
                      <a:cubicBezTo>
                        <a:pt x="463042" y="255243"/>
                        <a:pt x="477458" y="249770"/>
                        <a:pt x="491873" y="249770"/>
                      </a:cubicBezTo>
                      <a:close/>
                      <a:moveTo>
                        <a:pt x="236886" y="132310"/>
                      </a:moveTo>
                      <a:lnTo>
                        <a:pt x="458151" y="132310"/>
                      </a:lnTo>
                      <a:cubicBezTo>
                        <a:pt x="462351" y="132310"/>
                        <a:pt x="465731" y="135589"/>
                        <a:pt x="465731" y="139790"/>
                      </a:cubicBezTo>
                      <a:cubicBezTo>
                        <a:pt x="465731" y="143889"/>
                        <a:pt x="462351" y="147270"/>
                        <a:pt x="458151" y="147270"/>
                      </a:cubicBezTo>
                      <a:lnTo>
                        <a:pt x="236886" y="147270"/>
                      </a:lnTo>
                      <a:cubicBezTo>
                        <a:pt x="232789" y="147270"/>
                        <a:pt x="229408" y="143889"/>
                        <a:pt x="229408" y="139790"/>
                      </a:cubicBezTo>
                      <a:cubicBezTo>
                        <a:pt x="229408" y="135589"/>
                        <a:pt x="232789" y="132310"/>
                        <a:pt x="236886" y="132310"/>
                      </a:cubicBezTo>
                      <a:close/>
                      <a:moveTo>
                        <a:pt x="236886" y="98156"/>
                      </a:moveTo>
                      <a:lnTo>
                        <a:pt x="535985" y="98156"/>
                      </a:lnTo>
                      <a:cubicBezTo>
                        <a:pt x="540185" y="98156"/>
                        <a:pt x="543565" y="101530"/>
                        <a:pt x="543565" y="105722"/>
                      </a:cubicBezTo>
                      <a:cubicBezTo>
                        <a:pt x="543565" y="109812"/>
                        <a:pt x="540185" y="113186"/>
                        <a:pt x="535985" y="113186"/>
                      </a:cubicBezTo>
                      <a:lnTo>
                        <a:pt x="236886" y="113186"/>
                      </a:lnTo>
                      <a:cubicBezTo>
                        <a:pt x="232788" y="113186"/>
                        <a:pt x="229408" y="109812"/>
                        <a:pt x="229408" y="105722"/>
                      </a:cubicBezTo>
                      <a:cubicBezTo>
                        <a:pt x="229408" y="101530"/>
                        <a:pt x="232788" y="98156"/>
                        <a:pt x="236886" y="98156"/>
                      </a:cubicBezTo>
                      <a:close/>
                      <a:moveTo>
                        <a:pt x="167356" y="96405"/>
                      </a:moveTo>
                      <a:lnTo>
                        <a:pt x="148920" y="133134"/>
                      </a:lnTo>
                      <a:lnTo>
                        <a:pt x="187124" y="148584"/>
                      </a:lnTo>
                      <a:cubicBezTo>
                        <a:pt x="187943" y="144900"/>
                        <a:pt x="188455" y="141013"/>
                        <a:pt x="188455" y="137022"/>
                      </a:cubicBezTo>
                      <a:cubicBezTo>
                        <a:pt x="188455" y="120243"/>
                        <a:pt x="180056" y="105408"/>
                        <a:pt x="167356" y="96405"/>
                      </a:cubicBezTo>
                      <a:close/>
                      <a:moveTo>
                        <a:pt x="138575" y="87299"/>
                      </a:moveTo>
                      <a:cubicBezTo>
                        <a:pt x="111126" y="87299"/>
                        <a:pt x="88797" y="109603"/>
                        <a:pt x="88797" y="137022"/>
                      </a:cubicBezTo>
                      <a:cubicBezTo>
                        <a:pt x="88797" y="164544"/>
                        <a:pt x="111126" y="186848"/>
                        <a:pt x="138575" y="186848"/>
                      </a:cubicBezTo>
                      <a:cubicBezTo>
                        <a:pt x="156806" y="186848"/>
                        <a:pt x="172784" y="177026"/>
                        <a:pt x="181490" y="162498"/>
                      </a:cubicBezTo>
                      <a:lnTo>
                        <a:pt x="135810" y="143980"/>
                      </a:lnTo>
                      <a:cubicBezTo>
                        <a:pt x="133864" y="143263"/>
                        <a:pt x="132327" y="141626"/>
                        <a:pt x="131610" y="139682"/>
                      </a:cubicBezTo>
                      <a:cubicBezTo>
                        <a:pt x="130791" y="137739"/>
                        <a:pt x="130996" y="135590"/>
                        <a:pt x="131918" y="133748"/>
                      </a:cubicBezTo>
                      <a:lnTo>
                        <a:pt x="153938" y="89652"/>
                      </a:lnTo>
                      <a:cubicBezTo>
                        <a:pt x="149125" y="88117"/>
                        <a:pt x="143901" y="87299"/>
                        <a:pt x="138575" y="87299"/>
                      </a:cubicBezTo>
                      <a:close/>
                      <a:moveTo>
                        <a:pt x="138575" y="72259"/>
                      </a:moveTo>
                      <a:cubicBezTo>
                        <a:pt x="174423" y="72259"/>
                        <a:pt x="203511" y="101316"/>
                        <a:pt x="203511" y="137022"/>
                      </a:cubicBezTo>
                      <a:cubicBezTo>
                        <a:pt x="203511" y="172831"/>
                        <a:pt x="174423" y="201888"/>
                        <a:pt x="138575" y="201888"/>
                      </a:cubicBezTo>
                      <a:cubicBezTo>
                        <a:pt x="102829" y="201888"/>
                        <a:pt x="73741" y="172831"/>
                        <a:pt x="73741" y="137022"/>
                      </a:cubicBezTo>
                      <a:cubicBezTo>
                        <a:pt x="73741" y="101316"/>
                        <a:pt x="102829" y="72259"/>
                        <a:pt x="138575" y="72259"/>
                      </a:cubicBezTo>
                      <a:close/>
                      <a:moveTo>
                        <a:pt x="38099" y="38109"/>
                      </a:moveTo>
                      <a:lnTo>
                        <a:pt x="38099" y="388177"/>
                      </a:lnTo>
                      <a:lnTo>
                        <a:pt x="570918" y="388177"/>
                      </a:lnTo>
                      <a:lnTo>
                        <a:pt x="570918" y="38109"/>
                      </a:lnTo>
                      <a:close/>
                      <a:moveTo>
                        <a:pt x="30622" y="23075"/>
                      </a:moveTo>
                      <a:lnTo>
                        <a:pt x="578497" y="23075"/>
                      </a:lnTo>
                      <a:cubicBezTo>
                        <a:pt x="582594" y="23075"/>
                        <a:pt x="585974" y="26450"/>
                        <a:pt x="585974" y="30541"/>
                      </a:cubicBezTo>
                      <a:lnTo>
                        <a:pt x="585974" y="395745"/>
                      </a:lnTo>
                      <a:cubicBezTo>
                        <a:pt x="585974" y="399836"/>
                        <a:pt x="582594" y="403211"/>
                        <a:pt x="578497" y="403211"/>
                      </a:cubicBezTo>
                      <a:lnTo>
                        <a:pt x="30622" y="403211"/>
                      </a:lnTo>
                      <a:cubicBezTo>
                        <a:pt x="26525" y="403211"/>
                        <a:pt x="23145" y="399836"/>
                        <a:pt x="23145" y="395745"/>
                      </a:cubicBezTo>
                      <a:lnTo>
                        <a:pt x="23145" y="30541"/>
                      </a:lnTo>
                      <a:cubicBezTo>
                        <a:pt x="23145" y="26450"/>
                        <a:pt x="26525" y="23075"/>
                        <a:pt x="30622" y="23075"/>
                      </a:cubicBezTo>
                      <a:close/>
                      <a:moveTo>
                        <a:pt x="25196" y="15033"/>
                      </a:moveTo>
                      <a:cubicBezTo>
                        <a:pt x="19563" y="15033"/>
                        <a:pt x="15056" y="19635"/>
                        <a:pt x="15056" y="25259"/>
                      </a:cubicBezTo>
                      <a:lnTo>
                        <a:pt x="15056" y="401186"/>
                      </a:lnTo>
                      <a:cubicBezTo>
                        <a:pt x="15056" y="406811"/>
                        <a:pt x="19563" y="411310"/>
                        <a:pt x="25196" y="411310"/>
                      </a:cubicBezTo>
                      <a:lnTo>
                        <a:pt x="583821" y="411310"/>
                      </a:lnTo>
                      <a:cubicBezTo>
                        <a:pt x="589455" y="411310"/>
                        <a:pt x="594064" y="406811"/>
                        <a:pt x="594064" y="401186"/>
                      </a:cubicBezTo>
                      <a:lnTo>
                        <a:pt x="594064" y="25259"/>
                      </a:lnTo>
                      <a:cubicBezTo>
                        <a:pt x="594064" y="19635"/>
                        <a:pt x="589455" y="15033"/>
                        <a:pt x="583821" y="15033"/>
                      </a:cubicBezTo>
                      <a:close/>
                      <a:moveTo>
                        <a:pt x="25196" y="0"/>
                      </a:moveTo>
                      <a:lnTo>
                        <a:pt x="583821" y="0"/>
                      </a:lnTo>
                      <a:cubicBezTo>
                        <a:pt x="597751" y="0"/>
                        <a:pt x="609120" y="11351"/>
                        <a:pt x="609120" y="25259"/>
                      </a:cubicBezTo>
                      <a:lnTo>
                        <a:pt x="609120" y="401186"/>
                      </a:lnTo>
                      <a:cubicBezTo>
                        <a:pt x="609120" y="414992"/>
                        <a:pt x="597751" y="426343"/>
                        <a:pt x="583821" y="426343"/>
                      </a:cubicBezTo>
                      <a:lnTo>
                        <a:pt x="490410" y="426343"/>
                      </a:lnTo>
                      <a:lnTo>
                        <a:pt x="511509" y="518586"/>
                      </a:lnTo>
                      <a:cubicBezTo>
                        <a:pt x="512431" y="522575"/>
                        <a:pt x="509973" y="526563"/>
                        <a:pt x="505876" y="527483"/>
                      </a:cubicBezTo>
                      <a:cubicBezTo>
                        <a:pt x="505364" y="527688"/>
                        <a:pt x="504749" y="527688"/>
                        <a:pt x="504237" y="527688"/>
                      </a:cubicBezTo>
                      <a:cubicBezTo>
                        <a:pt x="500755" y="527688"/>
                        <a:pt x="497682" y="525336"/>
                        <a:pt x="496863" y="521859"/>
                      </a:cubicBezTo>
                      <a:lnTo>
                        <a:pt x="475046" y="426343"/>
                      </a:lnTo>
                      <a:lnTo>
                        <a:pt x="134074" y="426343"/>
                      </a:lnTo>
                      <a:lnTo>
                        <a:pt x="112155" y="521859"/>
                      </a:lnTo>
                      <a:cubicBezTo>
                        <a:pt x="111336" y="525336"/>
                        <a:pt x="108263" y="527688"/>
                        <a:pt x="104883" y="527688"/>
                      </a:cubicBezTo>
                      <a:cubicBezTo>
                        <a:pt x="104269" y="527688"/>
                        <a:pt x="103757" y="527688"/>
                        <a:pt x="103142" y="527483"/>
                      </a:cubicBezTo>
                      <a:cubicBezTo>
                        <a:pt x="99147" y="526563"/>
                        <a:pt x="96587" y="522575"/>
                        <a:pt x="97509" y="518586"/>
                      </a:cubicBezTo>
                      <a:lnTo>
                        <a:pt x="118608" y="426343"/>
                      </a:lnTo>
                      <a:lnTo>
                        <a:pt x="25196" y="426343"/>
                      </a:lnTo>
                      <a:cubicBezTo>
                        <a:pt x="11369" y="426343"/>
                        <a:pt x="0" y="414992"/>
                        <a:pt x="0" y="401186"/>
                      </a:cubicBezTo>
                      <a:lnTo>
                        <a:pt x="0" y="25259"/>
                      </a:lnTo>
                      <a:cubicBezTo>
                        <a:pt x="0" y="11351"/>
                        <a:pt x="11369" y="0"/>
                        <a:pt x="25196" y="0"/>
                      </a:cubicBezTo>
                      <a:close/>
                    </a:path>
                  </a:pathLst>
                </a:custGeom>
                <a:solidFill>
                  <a:schemeClr val="bg1"/>
                </a:solidFill>
                <a:ln>
                  <a:noFill/>
                </a:ln>
              </p:spPr>
            </p:sp>
          </p:grpSp>
        </p:grpSp>
      </p:grpSp>
      <p:graphicFrame>
        <p:nvGraphicFramePr>
          <p:cNvPr id="3" name="表格 3"/>
          <p:cNvGraphicFramePr>
            <a:graphicFrameLocks noGrp="1"/>
          </p:cNvGraphicFramePr>
          <p:nvPr/>
        </p:nvGraphicFramePr>
        <p:xfrm>
          <a:off x="2131772" y="3739928"/>
          <a:ext cx="7769520" cy="2316480"/>
        </p:xfrm>
        <a:graphic>
          <a:graphicData uri="http://schemas.openxmlformats.org/drawingml/2006/table">
            <a:tbl>
              <a:tblPr firstRow="1" bandRow="1">
                <a:tableStyleId>{5C22544A-7EE6-4342-B048-85BDC9FD1C3A}</a:tableStyleId>
              </a:tblPr>
              <a:tblGrid>
                <a:gridCol w="1942380"/>
                <a:gridCol w="1942380"/>
                <a:gridCol w="1942380"/>
                <a:gridCol w="1942380"/>
              </a:tblGrid>
              <a:tr h="370840">
                <a:tc>
                  <a:txBody>
                    <a:bodyPr/>
                    <a:lstStyle/>
                    <a:p>
                      <a:pPr algn="ctr"/>
                      <a:r>
                        <a:rPr lang="zh-CN" altLang="en-US" sz="2000" b="0" dirty="0">
                          <a:solidFill>
                            <a:schemeClr val="tx1"/>
                          </a:solidFill>
                          <a:latin typeface="+mn-lt"/>
                          <a:ea typeface="+mn-ea"/>
                        </a:rPr>
                        <a:t>实验者</a:t>
                      </a:r>
                      <a:endParaRPr lang="zh-CN" altLang="en-US" sz="2000" b="0" dirty="0">
                        <a:solidFill>
                          <a:schemeClr val="tx1"/>
                        </a:solidFill>
                        <a:latin typeface="+mn-lt"/>
                        <a:ea typeface="+mn-ea"/>
                      </a:endParaRPr>
                    </a:p>
                  </a:txBody>
                  <a:tcPr>
                    <a:solidFill>
                      <a:schemeClr val="accent4">
                        <a:lumMod val="60000"/>
                        <a:lumOff val="40000"/>
                      </a:schemeClr>
                    </a:solidFill>
                  </a:tcPr>
                </a:tc>
                <a:tc>
                  <a:txBody>
                    <a:bodyPr/>
                    <a:lstStyle/>
                    <a:p>
                      <a:pPr algn="ctr"/>
                      <a:r>
                        <a:rPr lang="zh-CN" altLang="en-US" sz="2000" b="0" dirty="0">
                          <a:solidFill>
                            <a:schemeClr val="tx1"/>
                          </a:solidFill>
                          <a:latin typeface="+mn-lt"/>
                          <a:ea typeface="+mn-ea"/>
                        </a:rPr>
                        <a:t>抛硬币次数</a:t>
                      </a:r>
                      <a:endParaRPr lang="zh-CN" altLang="en-US" sz="2000" b="0" dirty="0">
                        <a:solidFill>
                          <a:schemeClr val="tx1"/>
                        </a:solidFill>
                        <a:latin typeface="+mn-lt"/>
                        <a:ea typeface="+mn-ea"/>
                      </a:endParaRPr>
                    </a:p>
                  </a:txBody>
                  <a:tcPr>
                    <a:solidFill>
                      <a:schemeClr val="accent4">
                        <a:lumMod val="60000"/>
                        <a:lumOff val="40000"/>
                      </a:schemeClr>
                    </a:solidFill>
                  </a:tcPr>
                </a:tc>
                <a:tc>
                  <a:txBody>
                    <a:bodyPr/>
                    <a:lstStyle/>
                    <a:p>
                      <a:pPr algn="ctr"/>
                      <a:r>
                        <a:rPr lang="zh-CN" altLang="en-US" sz="2000" b="0" dirty="0">
                          <a:solidFill>
                            <a:schemeClr val="tx1"/>
                          </a:solidFill>
                          <a:latin typeface="+mn-lt"/>
                          <a:ea typeface="+mn-ea"/>
                        </a:rPr>
                        <a:t>出现正面次数</a:t>
                      </a:r>
                      <a:endParaRPr lang="zh-CN" altLang="en-US" sz="2000" b="0" dirty="0">
                        <a:solidFill>
                          <a:schemeClr val="tx1"/>
                        </a:solidFill>
                        <a:latin typeface="+mn-lt"/>
                        <a:ea typeface="+mn-ea"/>
                      </a:endParaRPr>
                    </a:p>
                  </a:txBody>
                  <a:tcPr>
                    <a:solidFill>
                      <a:schemeClr val="accent4">
                        <a:lumMod val="60000"/>
                        <a:lumOff val="40000"/>
                      </a:schemeClr>
                    </a:solidFill>
                  </a:tcPr>
                </a:tc>
                <a:tc>
                  <a:txBody>
                    <a:bodyPr/>
                    <a:lstStyle/>
                    <a:p>
                      <a:pPr algn="ctr"/>
                      <a:r>
                        <a:rPr lang="zh-CN" altLang="en-US" sz="2000" b="0" dirty="0">
                          <a:solidFill>
                            <a:schemeClr val="tx1"/>
                          </a:solidFill>
                          <a:latin typeface="+mn-lt"/>
                          <a:ea typeface="+mn-ea"/>
                        </a:rPr>
                        <a:t>出现正面频率</a:t>
                      </a:r>
                      <a:endParaRPr lang="zh-CN" altLang="en-US" sz="2000" b="0" dirty="0">
                        <a:solidFill>
                          <a:schemeClr val="tx1"/>
                        </a:solidFill>
                        <a:latin typeface="+mn-lt"/>
                        <a:ea typeface="+mn-ea"/>
                      </a:endParaRPr>
                    </a:p>
                  </a:txBody>
                  <a:tcPr>
                    <a:solidFill>
                      <a:schemeClr val="accent4">
                        <a:lumMod val="60000"/>
                        <a:lumOff val="40000"/>
                      </a:schemeClr>
                    </a:solidFill>
                  </a:tcPr>
                </a:tc>
              </a:tr>
              <a:tr h="370840">
                <a:tc>
                  <a:txBody>
                    <a:bodyPr/>
                    <a:lstStyle/>
                    <a:p>
                      <a:pPr algn="ctr"/>
                      <a:r>
                        <a:rPr lang="zh-CN" altLang="en-US" sz="2000" b="0" dirty="0">
                          <a:solidFill>
                            <a:schemeClr val="tx1"/>
                          </a:solidFill>
                          <a:latin typeface="+mn-lt"/>
                          <a:ea typeface="+mn-ea"/>
                        </a:rPr>
                        <a:t>蒲丰</a:t>
                      </a:r>
                      <a:endParaRPr lang="en-US" altLang="zh-CN" sz="2000" b="0" dirty="0">
                        <a:solidFill>
                          <a:schemeClr val="tx1"/>
                        </a:solidFill>
                        <a:latin typeface="+mn-lt"/>
                        <a:ea typeface="+mn-ea"/>
                      </a:endParaRPr>
                    </a:p>
                    <a:p>
                      <a:pPr algn="ctr"/>
                      <a:r>
                        <a:rPr lang="zh-CN" altLang="en-US" sz="2000" b="0" dirty="0">
                          <a:solidFill>
                            <a:schemeClr val="tx1"/>
                          </a:solidFill>
                          <a:latin typeface="+mn-lt"/>
                          <a:ea typeface="+mn-ea"/>
                        </a:rPr>
                        <a:t>德莫根</a:t>
                      </a:r>
                      <a:endParaRPr lang="en-US" altLang="zh-CN" sz="2000" b="0" dirty="0">
                        <a:solidFill>
                          <a:schemeClr val="tx1"/>
                        </a:solidFill>
                        <a:latin typeface="+mn-lt"/>
                        <a:ea typeface="+mn-ea"/>
                      </a:endParaRPr>
                    </a:p>
                    <a:p>
                      <a:pPr algn="ctr"/>
                      <a:r>
                        <a:rPr lang="zh-CN" altLang="en-US" sz="2000" b="0" dirty="0">
                          <a:solidFill>
                            <a:schemeClr val="tx1"/>
                          </a:solidFill>
                          <a:latin typeface="+mn-lt"/>
                          <a:ea typeface="+mn-ea"/>
                        </a:rPr>
                        <a:t>费勒</a:t>
                      </a:r>
                      <a:endParaRPr lang="en-US" altLang="zh-CN" sz="2000" b="0" dirty="0">
                        <a:solidFill>
                          <a:schemeClr val="tx1"/>
                        </a:solidFill>
                        <a:latin typeface="+mn-lt"/>
                        <a:ea typeface="+mn-ea"/>
                      </a:endParaRPr>
                    </a:p>
                    <a:p>
                      <a:pPr algn="ctr"/>
                      <a:r>
                        <a:rPr lang="zh-CN" altLang="en-US" sz="2000" b="0" dirty="0">
                          <a:solidFill>
                            <a:schemeClr val="tx1"/>
                          </a:solidFill>
                          <a:latin typeface="+mn-lt"/>
                          <a:ea typeface="+mn-ea"/>
                        </a:rPr>
                        <a:t>皮尔逊</a:t>
                      </a:r>
                      <a:endParaRPr lang="en-US" altLang="zh-CN" sz="2000" b="0" dirty="0">
                        <a:solidFill>
                          <a:schemeClr val="tx1"/>
                        </a:solidFill>
                        <a:latin typeface="+mn-lt"/>
                        <a:ea typeface="+mn-ea"/>
                      </a:endParaRPr>
                    </a:p>
                    <a:p>
                      <a:pPr algn="ctr"/>
                      <a:r>
                        <a:rPr lang="zh-CN" altLang="en-US" sz="2000" b="0" dirty="0">
                          <a:solidFill>
                            <a:schemeClr val="tx1"/>
                          </a:solidFill>
                          <a:latin typeface="+mn-lt"/>
                          <a:ea typeface="+mn-ea"/>
                        </a:rPr>
                        <a:t>皮尔逊</a:t>
                      </a:r>
                      <a:endParaRPr lang="en-US" altLang="zh-CN" sz="2000" b="0" dirty="0">
                        <a:solidFill>
                          <a:schemeClr val="tx1"/>
                        </a:solidFill>
                        <a:latin typeface="+mn-lt"/>
                        <a:ea typeface="+mn-ea"/>
                      </a:endParaRPr>
                    </a:p>
                    <a:p>
                      <a:pPr algn="ctr"/>
                      <a:r>
                        <a:rPr lang="zh-CN" altLang="en-US" sz="2000" b="0" dirty="0">
                          <a:solidFill>
                            <a:schemeClr val="tx1"/>
                          </a:solidFill>
                          <a:latin typeface="+mn-lt"/>
                          <a:ea typeface="+mn-ea"/>
                        </a:rPr>
                        <a:t>罗曼诺夫斯基</a:t>
                      </a:r>
                      <a:endParaRPr lang="zh-CN" altLang="en-US" sz="2000" b="0" dirty="0">
                        <a:solidFill>
                          <a:schemeClr val="tx1"/>
                        </a:solidFill>
                        <a:latin typeface="+mn-lt"/>
                        <a:ea typeface="+mn-ea"/>
                      </a:endParaRPr>
                    </a:p>
                  </a:txBody>
                  <a:tcPr>
                    <a:solidFill>
                      <a:schemeClr val="accent5">
                        <a:lumMod val="20000"/>
                        <a:lumOff val="80000"/>
                      </a:schemeClr>
                    </a:solidFill>
                  </a:tcPr>
                </a:tc>
                <a:tc>
                  <a:txBody>
                    <a:bodyPr/>
                    <a:lstStyle/>
                    <a:p>
                      <a:pPr algn="ctr"/>
                      <a:r>
                        <a:rPr lang="en-US" altLang="zh-CN" sz="2000" b="0" dirty="0">
                          <a:solidFill>
                            <a:schemeClr val="tx1"/>
                          </a:solidFill>
                          <a:latin typeface="+mn-lt"/>
                          <a:ea typeface="+mn-ea"/>
                        </a:rPr>
                        <a:t>4040</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4092</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10000</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12000</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24000</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80640</a:t>
                      </a:r>
                      <a:endParaRPr lang="zh-CN" altLang="en-US" sz="2000" b="0" dirty="0">
                        <a:solidFill>
                          <a:schemeClr val="tx1"/>
                        </a:solidFill>
                        <a:latin typeface="+mn-lt"/>
                        <a:ea typeface="+mn-ea"/>
                      </a:endParaRPr>
                    </a:p>
                  </a:txBody>
                  <a:tcPr>
                    <a:solidFill>
                      <a:schemeClr val="accent5">
                        <a:lumMod val="20000"/>
                        <a:lumOff val="80000"/>
                      </a:schemeClr>
                    </a:solidFill>
                  </a:tcPr>
                </a:tc>
                <a:tc>
                  <a:txBody>
                    <a:bodyPr/>
                    <a:lstStyle/>
                    <a:p>
                      <a:pPr algn="ctr"/>
                      <a:r>
                        <a:rPr lang="en-US" altLang="zh-CN" sz="2000" b="0" dirty="0">
                          <a:solidFill>
                            <a:schemeClr val="tx1"/>
                          </a:solidFill>
                          <a:latin typeface="+mn-lt"/>
                          <a:ea typeface="+mn-ea"/>
                        </a:rPr>
                        <a:t>2048</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2048</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4979</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6019</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12012</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39699</a:t>
                      </a:r>
                      <a:endParaRPr lang="zh-CN" altLang="en-US" sz="2000" b="0" dirty="0">
                        <a:solidFill>
                          <a:schemeClr val="tx1"/>
                        </a:solidFill>
                        <a:latin typeface="+mn-lt"/>
                        <a:ea typeface="+mn-ea"/>
                      </a:endParaRPr>
                    </a:p>
                  </a:txBody>
                  <a:tcPr>
                    <a:solidFill>
                      <a:schemeClr val="accent5">
                        <a:lumMod val="20000"/>
                        <a:lumOff val="80000"/>
                      </a:schemeClr>
                    </a:solidFill>
                  </a:tcPr>
                </a:tc>
                <a:tc>
                  <a:txBody>
                    <a:bodyPr/>
                    <a:lstStyle/>
                    <a:p>
                      <a:pPr algn="ctr"/>
                      <a:r>
                        <a:rPr lang="en-US" altLang="zh-CN" sz="2000" b="0" dirty="0">
                          <a:solidFill>
                            <a:schemeClr val="tx1"/>
                          </a:solidFill>
                          <a:latin typeface="+mn-lt"/>
                          <a:ea typeface="+mn-ea"/>
                        </a:rPr>
                        <a:t>0.5069</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0.5005</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0.4979</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0.5016</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0.5005</a:t>
                      </a:r>
                      <a:endParaRPr lang="en-US" altLang="zh-CN" sz="2000" b="0" dirty="0">
                        <a:solidFill>
                          <a:schemeClr val="tx1"/>
                        </a:solidFill>
                        <a:latin typeface="+mn-lt"/>
                        <a:ea typeface="+mn-ea"/>
                      </a:endParaRPr>
                    </a:p>
                    <a:p>
                      <a:pPr algn="ctr"/>
                      <a:r>
                        <a:rPr lang="en-US" altLang="zh-CN" sz="2000" b="0" dirty="0">
                          <a:solidFill>
                            <a:schemeClr val="tx1"/>
                          </a:solidFill>
                          <a:latin typeface="+mn-lt"/>
                          <a:ea typeface="+mn-ea"/>
                        </a:rPr>
                        <a:t>0.4932</a:t>
                      </a:r>
                      <a:endParaRPr lang="zh-CN" altLang="en-US" sz="2000" b="0" dirty="0">
                        <a:solidFill>
                          <a:schemeClr val="tx1"/>
                        </a:solidFill>
                        <a:latin typeface="+mn-lt"/>
                        <a:ea typeface="+mn-ea"/>
                      </a:endParaRPr>
                    </a:p>
                  </a:txBody>
                  <a:tcPr>
                    <a:solidFill>
                      <a:schemeClr val="accent5">
                        <a:lumMod val="20000"/>
                        <a:lumOff val="80000"/>
                      </a:schemeClr>
                    </a:solidFill>
                  </a:tcPr>
                </a:tc>
              </a:tr>
            </a:tbl>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434952" y="2456056"/>
            <a:ext cx="2175148" cy="2175148"/>
          </a:xfrm>
          <a:prstGeom prst="ellipse">
            <a:avLst/>
          </a:prstGeom>
          <a:solidFill>
            <a:schemeClr val="accent4">
              <a:lumMod val="60000"/>
              <a:lumOff val="40000"/>
            </a:schemeClr>
          </a:solidFill>
          <a:ln w="76200">
            <a:solidFill>
              <a:schemeClr val="accent5">
                <a:lumMod val="20000"/>
                <a:lumOff val="80000"/>
                <a:alpha val="7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388154" y="2456056"/>
            <a:ext cx="4078601" cy="2116541"/>
          </a:xfrm>
          <a:prstGeom prst="rect">
            <a:avLst/>
          </a:prstGeom>
        </p:spPr>
        <p:txBody>
          <a:bodyPr wrap="square">
            <a:spAutoFit/>
          </a:bodyPr>
          <a:lstStyle/>
          <a:p>
            <a:pPr>
              <a:lnSpc>
                <a:spcPct val="120000"/>
              </a:lnSpc>
            </a:pPr>
            <a:r>
              <a:rPr lang="zh-CN" altLang="en-US" sz="2800" dirty="0"/>
              <a:t>        在特定条件下不能事先预知结果，且各个结果都具有频率稳定性的现象。</a:t>
            </a:r>
            <a:endParaRPr lang="zh-CN" altLang="en-US" sz="2800" dirty="0"/>
          </a:p>
        </p:txBody>
      </p:sp>
      <p:grpSp>
        <p:nvGrpSpPr>
          <p:cNvPr id="9" name="组合 8"/>
          <p:cNvGrpSpPr/>
          <p:nvPr/>
        </p:nvGrpSpPr>
        <p:grpSpPr>
          <a:xfrm>
            <a:off x="2540881" y="1121205"/>
            <a:ext cx="6376090" cy="519773"/>
            <a:chOff x="1676401" y="988194"/>
            <a:chExt cx="6376090" cy="519773"/>
          </a:xfrm>
        </p:grpSpPr>
        <p:grpSp>
          <p:nvGrpSpPr>
            <p:cNvPr id="13" name="组合 12"/>
            <p:cNvGrpSpPr/>
            <p:nvPr/>
          </p:nvGrpSpPr>
          <p:grpSpPr>
            <a:xfrm>
              <a:off x="1676401" y="988194"/>
              <a:ext cx="6376090" cy="519773"/>
              <a:chOff x="1676401" y="988194"/>
              <a:chExt cx="6376090" cy="519773"/>
            </a:xfrm>
          </p:grpSpPr>
          <p:sp>
            <p:nvSpPr>
              <p:cNvPr id="15" name="矩形 14"/>
              <p:cNvSpPr/>
              <p:nvPr/>
            </p:nvSpPr>
            <p:spPr>
              <a:xfrm>
                <a:off x="1676401" y="988194"/>
                <a:ext cx="6376090"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50294" y="1182412"/>
                <a:ext cx="511349" cy="158665"/>
                <a:chOff x="1750294" y="1182412"/>
                <a:chExt cx="511349" cy="158665"/>
              </a:xfrm>
            </p:grpSpPr>
            <p:grpSp>
              <p:nvGrpSpPr>
                <p:cNvPr id="17" name="组合 16"/>
                <p:cNvGrpSpPr/>
                <p:nvPr/>
              </p:nvGrpSpPr>
              <p:grpSpPr>
                <a:xfrm>
                  <a:off x="1782744" y="1182412"/>
                  <a:ext cx="442916" cy="158665"/>
                  <a:chOff x="1612104" y="779548"/>
                  <a:chExt cx="442916" cy="158665"/>
                </a:xfrm>
              </p:grpSpPr>
              <p:cxnSp>
                <p:nvCxnSpPr>
                  <p:cNvPr id="20" name="直接连接符 19"/>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TextBox 30"/>
            <p:cNvSpPr txBox="1"/>
            <p:nvPr/>
          </p:nvSpPr>
          <p:spPr>
            <a:xfrm>
              <a:off x="2619636" y="1015524"/>
              <a:ext cx="5432855"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不确定现象与随机现象</a:t>
              </a:r>
              <a:endParaRPr lang="zh-CN" altLang="en-US" sz="3200" dirty="0">
                <a:solidFill>
                  <a:schemeClr val="bg1"/>
                </a:solidFill>
                <a:latin typeface="+mj-lt"/>
                <a:ea typeface="思源黑体 CN Bold" panose="020B0800000000000000" pitchFamily="34" charset="-122"/>
              </a:endParaRPr>
            </a:p>
          </p:txBody>
        </p:sp>
      </p:grpSp>
      <p:sp>
        <p:nvSpPr>
          <p:cNvPr id="3" name="矩形 2"/>
          <p:cNvSpPr/>
          <p:nvPr/>
        </p:nvSpPr>
        <p:spPr>
          <a:xfrm>
            <a:off x="2739732" y="3262969"/>
            <a:ext cx="1659429" cy="523220"/>
          </a:xfrm>
          <a:prstGeom prst="rect">
            <a:avLst/>
          </a:prstGeom>
        </p:spPr>
        <p:txBody>
          <a:bodyPr wrap="none">
            <a:spAutoFit/>
          </a:bodyPr>
          <a:lstStyle/>
          <a:p>
            <a:r>
              <a:rPr lang="zh-CN" altLang="en-US" sz="2800" b="1" dirty="0">
                <a:solidFill>
                  <a:srgbClr val="004EA2"/>
                </a:solidFill>
              </a:rPr>
              <a:t>随机现象</a:t>
            </a:r>
            <a:endParaRPr lang="en-US" altLang="zh-CN" sz="2800" b="1" dirty="0">
              <a:solidFill>
                <a:srgbClr val="004EA2"/>
              </a:solidFill>
            </a:endParaRPr>
          </a:p>
        </p:txBody>
      </p:sp>
      <p:cxnSp>
        <p:nvCxnSpPr>
          <p:cNvPr id="6" name="直接连接符 5"/>
          <p:cNvCxnSpPr/>
          <p:nvPr/>
        </p:nvCxnSpPr>
        <p:spPr>
          <a:xfrm>
            <a:off x="2725245" y="2456056"/>
            <a:ext cx="0" cy="1068523"/>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414191" y="3536932"/>
            <a:ext cx="0" cy="1068872"/>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320782" y="3805239"/>
            <a:ext cx="2400300" cy="0"/>
          </a:xfrm>
          <a:prstGeom prst="line">
            <a:avLst/>
          </a:prstGeom>
          <a:ln>
            <a:solidFill>
              <a:srgbClr val="004EA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06380" y="1181712"/>
            <a:ext cx="1876137" cy="523220"/>
            <a:chOff x="1180079" y="1357076"/>
            <a:chExt cx="1876137" cy="523220"/>
          </a:xfrm>
        </p:grpSpPr>
        <p:sp>
          <p:nvSpPr>
            <p:cNvPr id="7" name="矩形 6"/>
            <p:cNvSpPr/>
            <p:nvPr/>
          </p:nvSpPr>
          <p:spPr>
            <a:xfrm>
              <a:off x="1555751" y="1357076"/>
              <a:ext cx="1500465" cy="523220"/>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例</a:t>
              </a:r>
              <a:r>
                <a:rPr lang="en-US" altLang="zh-CN" sz="2800" b="1" dirty="0">
                  <a:solidFill>
                    <a:srgbClr val="004EA2"/>
                  </a:solidFill>
                  <a:ea typeface="思源黑体 CN Bold" panose="020B0800000000000000" pitchFamily="34" charset="-122"/>
                </a:rPr>
                <a:t>1.1.4</a:t>
              </a:r>
              <a:endParaRPr lang="en-US" altLang="zh-CN" sz="2800" b="1"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9" name="矩形 8"/>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sp>
        <p:nvSpPr>
          <p:cNvPr id="11" name="矩形 10"/>
          <p:cNvSpPr/>
          <p:nvPr/>
        </p:nvSpPr>
        <p:spPr>
          <a:xfrm>
            <a:off x="1806380" y="1772608"/>
            <a:ext cx="8545934" cy="497957"/>
          </a:xfrm>
          <a:prstGeom prst="rect">
            <a:avLst/>
          </a:prstGeom>
          <a:noFill/>
          <a:ln w="57150">
            <a:noFill/>
          </a:ln>
        </p:spPr>
        <p:txBody>
          <a:bodyPr wrap="square" anchor="ctr" anchorCtr="0">
            <a:spAutoFit/>
          </a:bodyPr>
          <a:lstStyle/>
          <a:p>
            <a:pPr>
              <a:lnSpc>
                <a:spcPct val="120000"/>
              </a:lnSpc>
            </a:pPr>
            <a:r>
              <a:rPr lang="zh-CN" altLang="en-US" sz="2400" dirty="0">
                <a:latin typeface="思源黑体 CN Normal" panose="020B0400000000000000" pitchFamily="34" charset="-122"/>
                <a:ea typeface="思源黑体 CN Normal" panose="020B0400000000000000" pitchFamily="34" charset="-122"/>
              </a:rPr>
              <a:t>观察北京市一月份的平均气温，它是否是随机现象？</a:t>
            </a:r>
            <a:endParaRPr lang="zh-CN" altLang="en-US" sz="2400" dirty="0">
              <a:latin typeface="思源黑体 CN Normal" panose="020B0400000000000000" pitchFamily="34" charset="-122"/>
              <a:ea typeface="思源黑体 CN Normal" panose="020B0400000000000000" pitchFamily="34" charset="-122"/>
            </a:endParaRPr>
          </a:p>
        </p:txBody>
      </p:sp>
      <p:grpSp>
        <p:nvGrpSpPr>
          <p:cNvPr id="12" name="组合 11"/>
          <p:cNvGrpSpPr/>
          <p:nvPr/>
        </p:nvGrpSpPr>
        <p:grpSpPr>
          <a:xfrm>
            <a:off x="1518989" y="2006575"/>
            <a:ext cx="9154021" cy="3901828"/>
            <a:chOff x="931221" y="2492709"/>
            <a:chExt cx="6915111" cy="3093115"/>
          </a:xfrm>
        </p:grpSpPr>
        <p:sp>
          <p:nvSpPr>
            <p:cNvPr id="13" name="矩形 12"/>
            <p:cNvSpPr/>
            <p:nvPr/>
          </p:nvSpPr>
          <p:spPr>
            <a:xfrm>
              <a:off x="1028700" y="3120572"/>
              <a:ext cx="6817632" cy="24652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15" name="矩形 14"/>
          <p:cNvSpPr/>
          <p:nvPr/>
        </p:nvSpPr>
        <p:spPr>
          <a:xfrm>
            <a:off x="1790981" y="2811558"/>
            <a:ext cx="8804966" cy="830997"/>
          </a:xfrm>
          <a:prstGeom prst="rect">
            <a:avLst/>
          </a:prstGeom>
        </p:spPr>
        <p:txBody>
          <a:bodyPr wrap="square">
            <a:spAutoFit/>
          </a:bodyPr>
          <a:lstStyle/>
          <a:p>
            <a:r>
              <a:rPr lang="zh-CN" altLang="en-US" sz="2400" b="1" dirty="0">
                <a:solidFill>
                  <a:srgbClr val="004EA2"/>
                </a:solidFill>
                <a:latin typeface="+mn-ea"/>
              </a:rPr>
              <a:t>解：</a:t>
            </a:r>
            <a:r>
              <a:rPr lang="zh-CN" altLang="en-US" sz="2400" dirty="0">
                <a:latin typeface="+mn-ea"/>
              </a:rPr>
              <a:t>“北京市”和“一月份”的特定条件下，不能预知这个平均气温，它是一个不确定现象。</a:t>
            </a:r>
            <a:endParaRPr lang="en-US" altLang="zh-CN" sz="2400" dirty="0">
              <a:latin typeface="+mn-ea"/>
            </a:endParaRPr>
          </a:p>
        </p:txBody>
      </p:sp>
      <p:sp>
        <p:nvSpPr>
          <p:cNvPr id="4" name="矩形 3"/>
          <p:cNvSpPr/>
          <p:nvPr/>
        </p:nvSpPr>
        <p:spPr>
          <a:xfrm>
            <a:off x="1868044" y="3720202"/>
            <a:ext cx="8804966" cy="941155"/>
          </a:xfrm>
          <a:prstGeom prst="rect">
            <a:avLst/>
          </a:prstGeom>
        </p:spPr>
        <p:txBody>
          <a:bodyPr wrap="square">
            <a:spAutoFit/>
          </a:bodyPr>
          <a:lstStyle/>
          <a:p>
            <a:pPr>
              <a:lnSpc>
                <a:spcPct val="120000"/>
              </a:lnSpc>
            </a:pPr>
            <a:r>
              <a:rPr lang="zh-CN" altLang="en-US" sz="2400" dirty="0">
                <a:latin typeface="+mn-ea"/>
              </a:rPr>
              <a:t>考虑到温室效应气体的作用，这是不确定现象，但不是一个随机现象。</a:t>
            </a:r>
            <a:endParaRPr lang="en-US" altLang="zh-CN" sz="2400" dirty="0">
              <a:latin typeface="+mn-ea"/>
            </a:endParaRPr>
          </a:p>
        </p:txBody>
      </p:sp>
      <p:sp>
        <p:nvSpPr>
          <p:cNvPr id="16" name="矩形 15"/>
          <p:cNvSpPr/>
          <p:nvPr/>
        </p:nvSpPr>
        <p:spPr>
          <a:xfrm>
            <a:off x="1899432" y="4782816"/>
            <a:ext cx="8773578" cy="830997"/>
          </a:xfrm>
          <a:prstGeom prst="rect">
            <a:avLst/>
          </a:prstGeom>
        </p:spPr>
        <p:txBody>
          <a:bodyPr wrap="square">
            <a:spAutoFit/>
          </a:bodyPr>
          <a:lstStyle/>
          <a:p>
            <a:r>
              <a:rPr lang="zh-CN" altLang="en-US" sz="2400" dirty="0">
                <a:latin typeface="+mn-ea"/>
              </a:rPr>
              <a:t>大气中温室效应气体含量的变化及其缓慢，在短的时间范围内平均气温的观测数据近似地有频率稳定性，可看成随机现象。</a:t>
            </a:r>
            <a:endParaRPr lang="zh-CN" altLang="en-US" sz="2400" dirty="0">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grpSp>
      <p:sp>
        <p:nvSpPr>
          <p:cNvPr id="3" name="TextBox 30"/>
          <p:cNvSpPr txBox="1"/>
          <p:nvPr/>
        </p:nvSpPr>
        <p:spPr>
          <a:xfrm>
            <a:off x="1990082" y="3178655"/>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描述未知现象的理想模型与现实模型</a:t>
            </a:r>
            <a:endParaRPr lang="zh-CN" altLang="en-US" sz="3600" dirty="0">
              <a:solidFill>
                <a:srgbClr val="004EA2"/>
              </a:solidFill>
              <a:latin typeface="思源黑体 CN Bold" panose="020B0800000000000000" pitchFamily="34" charset="-122"/>
              <a:ea typeface="思源黑体 CN Bold" panose="020B0800000000000000" pitchFamily="34" charset="-122"/>
            </a:endParaRP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4705083" y="2001433"/>
            <a:ext cx="1242648" cy="1107996"/>
          </a:xfrm>
          <a:prstGeom prst="rect">
            <a:avLst/>
          </a:prstGeom>
        </p:spPr>
        <p:txBody>
          <a:bodyPr wrap="none">
            <a:spAutoFit/>
          </a:bodyPr>
          <a:lstStyle/>
          <a:p>
            <a:pPr lvl="0" algn="ctr">
              <a:defRPr/>
            </a:pPr>
            <a:r>
              <a:rPr lang="en-US" altLang="zh-CN" sz="6600" b="1" i="1" dirty="0">
                <a:solidFill>
                  <a:srgbClr val="004EA2"/>
                </a:solidFill>
                <a:latin typeface="+mj-lt"/>
              </a:rPr>
              <a:t>1.2</a:t>
            </a:r>
            <a:endParaRPr lang="en-US" altLang="zh-CN" sz="6600" b="1" i="1" dirty="0">
              <a:solidFill>
                <a:srgbClr val="004EA2"/>
              </a:solidFill>
              <a:latin typeface="+mj-lt"/>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35760" y="1862688"/>
            <a:ext cx="5052870" cy="523220"/>
          </a:xfrm>
          <a:prstGeom prst="rect">
            <a:avLst/>
          </a:prstGeom>
        </p:spPr>
        <p:txBody>
          <a:bodyPr wrap="square">
            <a:spAutoFit/>
          </a:bodyPr>
          <a:lstStyle/>
          <a:p>
            <a:r>
              <a:rPr lang="zh-CN" altLang="en-US" sz="2800" dirty="0">
                <a:solidFill>
                  <a:srgbClr val="FF0000"/>
                </a:solidFill>
                <a:latin typeface="思源黑体 CN Medium" panose="020B0600000000000000" pitchFamily="34" charset="-122"/>
                <a:ea typeface="思源黑体 CN Medium" panose="020B0600000000000000" pitchFamily="34" charset="-122"/>
              </a:rPr>
              <a:t>确定因素</a:t>
            </a:r>
            <a:r>
              <a:rPr lang="zh-CN" altLang="en-US" sz="2800" dirty="0">
                <a:solidFill>
                  <a:srgbClr val="FF0000"/>
                </a:solidFill>
                <a:latin typeface="+mj-lt"/>
                <a:ea typeface="思源黑体 CN Normal" panose="020B0400000000000000" pitchFamily="34" charset="-122"/>
              </a:rPr>
              <a:t>：</a:t>
            </a:r>
            <a:r>
              <a:rPr lang="zh-CN" altLang="en-US" sz="2800" dirty="0">
                <a:latin typeface="+mj-lt"/>
                <a:ea typeface="思源黑体 CN Normal" panose="020B0400000000000000" pitchFamily="34" charset="-122"/>
              </a:rPr>
              <a:t>能够事先确定的量。</a:t>
            </a:r>
            <a:endParaRPr lang="zh-CN" altLang="en-US" sz="2800" dirty="0">
              <a:latin typeface="+mj-lt"/>
              <a:ea typeface="思源黑体 CN Normal" panose="020B0400000000000000" pitchFamily="34" charset="-122"/>
            </a:endParaRPr>
          </a:p>
        </p:txBody>
      </p:sp>
      <p:sp>
        <p:nvSpPr>
          <p:cNvPr id="16" name="矩形 15"/>
          <p:cNvSpPr/>
          <p:nvPr/>
        </p:nvSpPr>
        <p:spPr>
          <a:xfrm>
            <a:off x="1935760" y="2603901"/>
            <a:ext cx="8033657" cy="523220"/>
          </a:xfrm>
          <a:prstGeom prst="rect">
            <a:avLst/>
          </a:prstGeom>
        </p:spPr>
        <p:txBody>
          <a:bodyPr wrap="square">
            <a:spAutoFit/>
          </a:bodyPr>
          <a:lstStyle/>
          <a:p>
            <a:r>
              <a:rPr lang="zh-CN" altLang="en-US" sz="2800" dirty="0">
                <a:solidFill>
                  <a:srgbClr val="FF0000"/>
                </a:solidFill>
                <a:latin typeface="思源黑体 CN Medium" panose="020B0600000000000000" pitchFamily="34" charset="-122"/>
                <a:ea typeface="思源黑体 CN Medium" panose="020B0600000000000000" pitchFamily="34" charset="-122"/>
              </a:rPr>
              <a:t>随机因素</a:t>
            </a:r>
            <a:r>
              <a:rPr lang="zh-CN" altLang="en-US" sz="2800" dirty="0">
                <a:solidFill>
                  <a:srgbClr val="FF0000"/>
                </a:solidFill>
                <a:latin typeface="+mj-lt"/>
                <a:ea typeface="思源黑体 CN Normal" panose="020B0400000000000000" pitchFamily="34" charset="-122"/>
              </a:rPr>
              <a:t>：</a:t>
            </a:r>
            <a:r>
              <a:rPr lang="zh-CN" altLang="en-US" sz="2800" dirty="0">
                <a:latin typeface="+mj-lt"/>
                <a:ea typeface="思源黑体 CN Normal" panose="020B0400000000000000" pitchFamily="34" charset="-122"/>
              </a:rPr>
              <a:t>不能事先确定，但具有频率稳定性的量。</a:t>
            </a:r>
            <a:endParaRPr lang="zh-CN" altLang="en-US" sz="2800" dirty="0">
              <a:latin typeface="+mj-lt"/>
              <a:ea typeface="思源黑体 CN Normal" panose="020B0400000000000000" pitchFamily="34" charset="-122"/>
            </a:endParaRPr>
          </a:p>
        </p:txBody>
      </p:sp>
      <p:grpSp>
        <p:nvGrpSpPr>
          <p:cNvPr id="17" name="组合 16"/>
          <p:cNvGrpSpPr/>
          <p:nvPr/>
        </p:nvGrpSpPr>
        <p:grpSpPr>
          <a:xfrm>
            <a:off x="1935760" y="3209077"/>
            <a:ext cx="8231498" cy="2244277"/>
            <a:chOff x="931221" y="2492709"/>
            <a:chExt cx="6323465" cy="2244277"/>
          </a:xfrm>
        </p:grpSpPr>
        <p:sp>
          <p:nvSpPr>
            <p:cNvPr id="18" name="矩形 17"/>
            <p:cNvSpPr/>
            <p:nvPr/>
          </p:nvSpPr>
          <p:spPr>
            <a:xfrm>
              <a:off x="1028699" y="3120571"/>
              <a:ext cx="6225987" cy="16164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20" name="矩形 19"/>
          <p:cNvSpPr/>
          <p:nvPr/>
        </p:nvSpPr>
        <p:spPr>
          <a:xfrm>
            <a:off x="2220686" y="3910046"/>
            <a:ext cx="7908663" cy="1384161"/>
          </a:xfrm>
          <a:prstGeom prst="rect">
            <a:avLst/>
          </a:prstGeom>
        </p:spPr>
        <p:txBody>
          <a:bodyPr wrap="square">
            <a:spAutoFit/>
          </a:bodyPr>
          <a:lstStyle/>
          <a:p>
            <a:pPr>
              <a:lnSpc>
                <a:spcPct val="120000"/>
              </a:lnSpc>
            </a:pPr>
            <a:r>
              <a:rPr lang="zh-CN" altLang="en-US" sz="2400" dirty="0"/>
              <a:t>在投掷硬币</a:t>
            </a:r>
            <a:r>
              <a:rPr lang="zh-CN" altLang="en-US" sz="2400" dirty="0">
                <a:solidFill>
                  <a:srgbClr val="004EA2"/>
                </a:solidFill>
              </a:rPr>
              <a:t>案例</a:t>
            </a:r>
            <a:r>
              <a:rPr lang="zh-CN" altLang="en-US" sz="2400" dirty="0"/>
              <a:t>中，“硬币质地均匀”是确定因素。</a:t>
            </a:r>
            <a:endParaRPr lang="en-US" altLang="zh-CN" sz="2400" dirty="0"/>
          </a:p>
          <a:p>
            <a:pPr>
              <a:lnSpc>
                <a:spcPct val="120000"/>
              </a:lnSpc>
            </a:pPr>
            <a:r>
              <a:rPr lang="zh-CN" altLang="en-US" sz="2400" dirty="0"/>
              <a:t>在北京平均气温</a:t>
            </a:r>
            <a:r>
              <a:rPr lang="zh-CN" altLang="en-US" sz="2400" dirty="0">
                <a:solidFill>
                  <a:srgbClr val="004EA2"/>
                </a:solidFill>
              </a:rPr>
              <a:t>例子</a:t>
            </a:r>
            <a:r>
              <a:rPr lang="zh-CN" altLang="en-US" sz="2400" dirty="0"/>
              <a:t>中，“北京”和“一月份”是确定因素。</a:t>
            </a:r>
            <a:endParaRPr lang="zh-CN" altLang="en-US" sz="2400" dirty="0"/>
          </a:p>
        </p:txBody>
      </p:sp>
      <p:grpSp>
        <p:nvGrpSpPr>
          <p:cNvPr id="12" name="组合 11"/>
          <p:cNvGrpSpPr/>
          <p:nvPr/>
        </p:nvGrpSpPr>
        <p:grpSpPr>
          <a:xfrm>
            <a:off x="3251095" y="884873"/>
            <a:ext cx="5689809" cy="519773"/>
            <a:chOff x="1676400" y="988194"/>
            <a:chExt cx="5689809" cy="519773"/>
          </a:xfrm>
        </p:grpSpPr>
        <p:grpSp>
          <p:nvGrpSpPr>
            <p:cNvPr id="13" name="组合 12"/>
            <p:cNvGrpSpPr/>
            <p:nvPr/>
          </p:nvGrpSpPr>
          <p:grpSpPr>
            <a:xfrm>
              <a:off x="1676400" y="988194"/>
              <a:ext cx="5585791" cy="519773"/>
              <a:chOff x="1676400" y="988194"/>
              <a:chExt cx="5585791" cy="519773"/>
            </a:xfrm>
          </p:grpSpPr>
          <p:sp>
            <p:nvSpPr>
              <p:cNvPr id="22" name="矩形 21"/>
              <p:cNvSpPr/>
              <p:nvPr/>
            </p:nvSpPr>
            <p:spPr>
              <a:xfrm>
                <a:off x="1676400" y="988194"/>
                <a:ext cx="5585791"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50294" y="1182412"/>
                <a:ext cx="511349" cy="158665"/>
                <a:chOff x="1750294" y="1182412"/>
                <a:chExt cx="511349" cy="158665"/>
              </a:xfrm>
            </p:grpSpPr>
            <p:grpSp>
              <p:nvGrpSpPr>
                <p:cNvPr id="24" name="组合 23"/>
                <p:cNvGrpSpPr/>
                <p:nvPr/>
              </p:nvGrpSpPr>
              <p:grpSpPr>
                <a:xfrm>
                  <a:off x="1782744" y="1182412"/>
                  <a:ext cx="442916" cy="158665"/>
                  <a:chOff x="1612104" y="779548"/>
                  <a:chExt cx="442916" cy="158665"/>
                </a:xfrm>
              </p:grpSpPr>
              <p:cxnSp>
                <p:nvCxnSpPr>
                  <p:cNvPr id="27" name="直接连接符 2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TextBox 30"/>
            <p:cNvSpPr txBox="1"/>
            <p:nvPr/>
          </p:nvSpPr>
          <p:spPr>
            <a:xfrm>
              <a:off x="2470808" y="1015524"/>
              <a:ext cx="4895401"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刻画未知现象的理想模型</a:t>
              </a:r>
              <a:endParaRPr lang="zh-CN" altLang="en-US" sz="3200" b="1" dirty="0">
                <a:solidFill>
                  <a:schemeClr val="bg1"/>
                </a:solidFill>
                <a:latin typeface="+mj-lt"/>
                <a:ea typeface="思源黑体 CN Bold" panose="020B0800000000000000"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2175576" y="1178073"/>
            <a:ext cx="8172868" cy="2808514"/>
          </a:xfrm>
          <a:prstGeom prst="rect">
            <a:avLst/>
          </a:prstGeom>
          <a:effectLst>
            <a:outerShdw blurRad="50800" dist="38100" dir="2700000" algn="tl" rotWithShape="0">
              <a:prstClr val="black">
                <a:alpha val="40000"/>
              </a:prstClr>
            </a:outerShdw>
          </a:effectLst>
        </p:spPr>
      </p:pic>
      <p:sp>
        <p:nvSpPr>
          <p:cNvPr id="23" name="矩形 22"/>
          <p:cNvSpPr/>
          <p:nvPr/>
        </p:nvSpPr>
        <p:spPr>
          <a:xfrm>
            <a:off x="4247287" y="4105164"/>
            <a:ext cx="3697425" cy="523220"/>
          </a:xfrm>
          <a:prstGeom prst="rect">
            <a:avLst/>
          </a:prstGeom>
          <a:noFill/>
          <a:ln w="57150">
            <a:noFill/>
          </a:ln>
        </p:spPr>
        <p:txBody>
          <a:bodyPr wrap="square" anchor="ctr" anchorCtr="0">
            <a:spAutoFit/>
          </a:bodyPr>
          <a:lstStyle/>
          <a:p>
            <a:pPr algn="ctr"/>
            <a:r>
              <a:rPr lang="zh-CN" altLang="en-US" sz="2800" dirty="0">
                <a:latin typeface="+mj-lt"/>
                <a:ea typeface="思源黑体 CN Normal" panose="020B0400000000000000" pitchFamily="34" charset="-122"/>
              </a:rPr>
              <a:t>未来天气变化规律图</a:t>
            </a:r>
            <a:endParaRPr lang="zh-CN" altLang="en-US" sz="2800" dirty="0">
              <a:latin typeface="+mj-lt"/>
              <a:ea typeface="思源黑体 CN Normal" panose="020B0400000000000000" pitchFamily="34" charset="-122"/>
            </a:endParaRPr>
          </a:p>
        </p:txBody>
      </p:sp>
      <p:grpSp>
        <p:nvGrpSpPr>
          <p:cNvPr id="3" name="组合 2"/>
          <p:cNvGrpSpPr/>
          <p:nvPr/>
        </p:nvGrpSpPr>
        <p:grpSpPr>
          <a:xfrm>
            <a:off x="3570513" y="4746961"/>
            <a:ext cx="5050972" cy="1039230"/>
            <a:chOff x="3607352" y="4747747"/>
            <a:chExt cx="3924591" cy="572450"/>
          </a:xfrm>
        </p:grpSpPr>
        <p:sp>
          <p:nvSpPr>
            <p:cNvPr id="25" name="矩形 24"/>
            <p:cNvSpPr/>
            <p:nvPr/>
          </p:nvSpPr>
          <p:spPr>
            <a:xfrm>
              <a:off x="3607352" y="4747747"/>
              <a:ext cx="3924591" cy="57245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2">
              <a:clrChange>
                <a:clrFrom>
                  <a:srgbClr val="FFFFFF"/>
                </a:clrFrom>
                <a:clrTo>
                  <a:srgbClr val="FFFFFF">
                    <a:alpha val="0"/>
                  </a:srgbClr>
                </a:clrTo>
              </a:clrChange>
            </a:blip>
            <a:stretch>
              <a:fillRect/>
            </a:stretch>
          </p:blipFill>
          <p:spPr>
            <a:xfrm>
              <a:off x="3607352" y="4813064"/>
              <a:ext cx="3698519" cy="481096"/>
            </a:xfrm>
            <a:prstGeom prst="rect">
              <a:avLst/>
            </a:prstGeom>
          </p:spPr>
        </p:pic>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3230" y="3883881"/>
            <a:ext cx="1925533" cy="461665"/>
          </a:xfrm>
          <a:prstGeom prst="rect">
            <a:avLst/>
          </a:prstGeom>
          <a:noFill/>
          <a:ln w="57150">
            <a:noFill/>
          </a:ln>
        </p:spPr>
        <p:txBody>
          <a:bodyPr wrap="square" anchor="ctr" anchorCtr="0">
            <a:spAutoFit/>
          </a:bodyPr>
          <a:lstStyle/>
          <a:p>
            <a:pPr algn="ctr"/>
            <a:r>
              <a:rPr lang="zh-CN" altLang="en-US" sz="2400" dirty="0">
                <a:latin typeface="+mj-lt"/>
                <a:ea typeface="思源黑体 CN Normal" panose="020B0400000000000000" pitchFamily="34" charset="-122"/>
              </a:rPr>
              <a:t>理想模型</a:t>
            </a:r>
            <a:r>
              <a:rPr lang="zh-CN" altLang="en-US" sz="2400" dirty="0">
                <a:ea typeface="思源黑体 CN Normal" panose="020B0400000000000000" pitchFamily="34" charset="-122"/>
              </a:rPr>
              <a:t>图</a:t>
            </a:r>
            <a:endParaRPr lang="zh-CN" altLang="en-US" sz="2400" dirty="0">
              <a:latin typeface="+mj-lt"/>
              <a:ea typeface="思源黑体 CN Normal" panose="020B0400000000000000" pitchFamily="34" charset="-122"/>
            </a:endParaRPr>
          </a:p>
        </p:txBody>
      </p:sp>
      <p:pic>
        <p:nvPicPr>
          <p:cNvPr id="7" name="图片 6"/>
          <p:cNvPicPr>
            <a:picLocks noChangeAspect="1"/>
          </p:cNvPicPr>
          <p:nvPr/>
        </p:nvPicPr>
        <p:blipFill>
          <a:blip r:embed="rId1"/>
          <a:stretch>
            <a:fillRect/>
          </a:stretch>
        </p:blipFill>
        <p:spPr>
          <a:xfrm>
            <a:off x="2806339" y="1110212"/>
            <a:ext cx="6579317" cy="2659889"/>
          </a:xfrm>
          <a:prstGeom prst="rect">
            <a:avLst/>
          </a:prstGeom>
          <a:effectLst>
            <a:outerShdw blurRad="50800" dist="38100" dir="2700000" algn="tl" rotWithShape="0">
              <a:prstClr val="black">
                <a:alpha val="40000"/>
              </a:prstClr>
            </a:outerShdw>
          </a:effectLst>
        </p:spPr>
      </p:pic>
      <p:grpSp>
        <p:nvGrpSpPr>
          <p:cNvPr id="4" name="组合 3"/>
          <p:cNvGrpSpPr/>
          <p:nvPr/>
        </p:nvGrpSpPr>
        <p:grpSpPr>
          <a:xfrm>
            <a:off x="2944056" y="4434059"/>
            <a:ext cx="6441600" cy="1145923"/>
            <a:chOff x="1300690" y="3932873"/>
            <a:chExt cx="4901990" cy="722995"/>
          </a:xfrm>
        </p:grpSpPr>
        <p:grpSp>
          <p:nvGrpSpPr>
            <p:cNvPr id="8" name="组合 7"/>
            <p:cNvGrpSpPr/>
            <p:nvPr/>
          </p:nvGrpSpPr>
          <p:grpSpPr>
            <a:xfrm>
              <a:off x="1300690" y="3932873"/>
              <a:ext cx="4901990" cy="722995"/>
              <a:chOff x="1041400" y="5996848"/>
              <a:chExt cx="4901990" cy="722995"/>
            </a:xfrm>
          </p:grpSpPr>
          <p:sp>
            <p:nvSpPr>
              <p:cNvPr id="9" name="矩形 8"/>
              <p:cNvSpPr/>
              <p:nvPr/>
            </p:nvSpPr>
            <p:spPr>
              <a:xfrm>
                <a:off x="1041400" y="5996848"/>
                <a:ext cx="4901990" cy="57245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1175725" y="6117870"/>
                <a:ext cx="1308185" cy="601973"/>
              </a:xfrm>
              <a:prstGeom prst="rect">
                <a:avLst/>
              </a:prstGeom>
            </p:spPr>
            <p:txBody>
              <a:bodyPr wrap="square">
                <a:spAutoFit/>
              </a:bodyPr>
              <a:lstStyle/>
              <a:p>
                <a:r>
                  <a:rPr lang="zh-CN" altLang="en-US" sz="2800" dirty="0">
                    <a:latin typeface="思源黑体 CN Medium" panose="020B0600000000000000" pitchFamily="34" charset="-122"/>
                    <a:ea typeface="思源黑体 CN Medium" panose="020B0600000000000000" pitchFamily="34" charset="-122"/>
                  </a:rPr>
                  <a:t>理想模型</a:t>
                </a:r>
                <a:r>
                  <a:rPr lang="zh-CN" altLang="en-US" sz="2800" dirty="0">
                    <a:latin typeface="+mj-lt"/>
                    <a:ea typeface="思源黑体 CN Normal" panose="020B0400000000000000" pitchFamily="34" charset="-122"/>
                  </a:rPr>
                  <a:t>：</a:t>
                </a:r>
                <a:endParaRPr lang="zh-CN" altLang="en-US" sz="2800" dirty="0">
                  <a:latin typeface="+mj-lt"/>
                  <a:ea typeface="思源黑体 CN Normal" panose="020B0400000000000000" pitchFamily="34" charset="-122"/>
                </a:endParaRPr>
              </a:p>
            </p:txBody>
          </p:sp>
        </p:grpSp>
        <p:pic>
          <p:nvPicPr>
            <p:cNvPr id="11" name="图片 10"/>
            <p:cNvPicPr>
              <a:picLocks noChangeAspect="1"/>
            </p:cNvPicPr>
            <p:nvPr/>
          </p:nvPicPr>
          <p:blipFill>
            <a:blip r:embed="rId2">
              <a:clrChange>
                <a:clrFrom>
                  <a:srgbClr val="FFFFFF"/>
                </a:clrFrom>
                <a:clrTo>
                  <a:srgbClr val="FFFFFF">
                    <a:alpha val="0"/>
                  </a:srgbClr>
                </a:clrTo>
              </a:clrChange>
            </a:blip>
            <a:stretch>
              <a:fillRect/>
            </a:stretch>
          </p:blipFill>
          <p:spPr>
            <a:xfrm>
              <a:off x="2758997" y="4001939"/>
              <a:ext cx="3427885" cy="450248"/>
            </a:xfrm>
            <a:prstGeom prst="rect">
              <a:avLst/>
            </a:prstGeom>
          </p:spPr>
        </p:pic>
      </p:grpSp>
      <p:grpSp>
        <p:nvGrpSpPr>
          <p:cNvPr id="2" name="组合 1"/>
          <p:cNvGrpSpPr/>
          <p:nvPr/>
        </p:nvGrpSpPr>
        <p:grpSpPr>
          <a:xfrm>
            <a:off x="2120813" y="5499009"/>
            <a:ext cx="8088086" cy="633352"/>
            <a:chOff x="1300690" y="4585917"/>
            <a:chExt cx="6717436" cy="633352"/>
          </a:xfrm>
        </p:grpSpPr>
        <p:grpSp>
          <p:nvGrpSpPr>
            <p:cNvPr id="12" name="组合 11"/>
            <p:cNvGrpSpPr/>
            <p:nvPr/>
          </p:nvGrpSpPr>
          <p:grpSpPr>
            <a:xfrm>
              <a:off x="1300690" y="4585917"/>
              <a:ext cx="6717436" cy="633352"/>
              <a:chOff x="1041400" y="6007738"/>
              <a:chExt cx="6717436" cy="633352"/>
            </a:xfrm>
          </p:grpSpPr>
          <p:sp>
            <p:nvSpPr>
              <p:cNvPr id="13" name="矩形 12"/>
              <p:cNvSpPr/>
              <p:nvPr/>
            </p:nvSpPr>
            <p:spPr>
              <a:xfrm>
                <a:off x="1041400" y="6007738"/>
                <a:ext cx="6717436" cy="57245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13"/>
              <p:cNvSpPr/>
              <p:nvPr/>
            </p:nvSpPr>
            <p:spPr>
              <a:xfrm>
                <a:off x="1041400" y="6117870"/>
                <a:ext cx="3562139" cy="523220"/>
              </a:xfrm>
              <a:prstGeom prst="rect">
                <a:avLst/>
              </a:prstGeom>
            </p:spPr>
            <p:txBody>
              <a:bodyPr wrap="square">
                <a:spAutoFit/>
              </a:bodyPr>
              <a:lstStyle/>
              <a:p>
                <a:r>
                  <a:rPr lang="zh-CN" altLang="en-US" sz="2800" dirty="0">
                    <a:latin typeface="思源黑体 CN Medium" panose="020B0600000000000000" pitchFamily="34" charset="-122"/>
                    <a:ea typeface="思源黑体 CN Medium" panose="020B0600000000000000" pitchFamily="34" charset="-122"/>
                  </a:rPr>
                  <a:t>感兴趣的研究对象：</a:t>
                </a:r>
                <a:endParaRPr lang="zh-CN" altLang="en-US" sz="2800" dirty="0">
                  <a:latin typeface="思源黑体 CN Medium" panose="020B0600000000000000" pitchFamily="34" charset="-122"/>
                  <a:ea typeface="思源黑体 CN Medium" panose="020B0600000000000000" pitchFamily="34" charset="-122"/>
                </a:endParaRPr>
              </a:p>
            </p:txBody>
          </p:sp>
        </p:grpSp>
        <p:pic>
          <p:nvPicPr>
            <p:cNvPr id="15" name="图片 14"/>
            <p:cNvPicPr>
              <a:picLocks noChangeAspect="1"/>
            </p:cNvPicPr>
            <p:nvPr/>
          </p:nvPicPr>
          <p:blipFill>
            <a:blip r:embed="rId3">
              <a:clrChange>
                <a:clrFrom>
                  <a:srgbClr val="FFFFFF"/>
                </a:clrFrom>
                <a:clrTo>
                  <a:srgbClr val="FFFFFF">
                    <a:alpha val="0"/>
                  </a:srgbClr>
                </a:clrTo>
              </a:clrChange>
            </a:blip>
            <a:stretch>
              <a:fillRect/>
            </a:stretch>
          </p:blipFill>
          <p:spPr>
            <a:xfrm>
              <a:off x="3949887" y="4777434"/>
              <a:ext cx="3763925" cy="325861"/>
            </a:xfrm>
            <a:prstGeom prst="rect">
              <a:avLst/>
            </a:prstGeom>
          </p:spPr>
        </p:pic>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78152" y="1701172"/>
            <a:ext cx="5495600" cy="461665"/>
          </a:xfrm>
          <a:prstGeom prst="rect">
            <a:avLst/>
          </a:prstGeom>
          <a:noFill/>
          <a:ln w="57150">
            <a:noFill/>
          </a:ln>
        </p:spPr>
        <p:txBody>
          <a:bodyPr wrap="square" anchor="ctr" anchorCtr="0">
            <a:spAutoFit/>
          </a:bodyPr>
          <a:lstStyle/>
          <a:p>
            <a:r>
              <a:rPr lang="zh-CN" altLang="en-US" sz="2400" b="1" dirty="0">
                <a:solidFill>
                  <a:prstClr val="black"/>
                </a:solidFill>
                <a:latin typeface="思源黑体 CN Normal" panose="020B0400000000000000" pitchFamily="34" charset="-122"/>
                <a:ea typeface="思源黑体 CN Normal" panose="020B0400000000000000" pitchFamily="34" charset="-122"/>
              </a:rPr>
              <a:t>现实模型</a:t>
            </a:r>
            <a:r>
              <a:rPr lang="en-US" altLang="zh-CN" sz="2400" b="1" dirty="0">
                <a:solidFill>
                  <a:prstClr val="black"/>
                </a:solidFill>
                <a:latin typeface="思源黑体 CN Normal" panose="020B0400000000000000" pitchFamily="34" charset="-122"/>
                <a:ea typeface="思源黑体 CN Normal" panose="020B0400000000000000" pitchFamily="34" charset="-122"/>
              </a:rPr>
              <a:t>(</a:t>
            </a:r>
            <a:r>
              <a:rPr lang="zh-CN" altLang="en-US" sz="2400" b="1" dirty="0">
                <a:solidFill>
                  <a:prstClr val="black"/>
                </a:solidFill>
                <a:latin typeface="思源黑体 CN Normal" panose="020B0400000000000000" pitchFamily="34" charset="-122"/>
                <a:ea typeface="思源黑体 CN Normal" panose="020B0400000000000000" pitchFamily="34" charset="-122"/>
              </a:rPr>
              <a:t>或</a:t>
            </a:r>
            <a:r>
              <a:rPr lang="zh-CN" altLang="en-US" sz="2400" b="1" dirty="0">
                <a:solidFill>
                  <a:srgbClr val="004EA2"/>
                </a:solidFill>
                <a:latin typeface="思源黑体 CN Normal" panose="020B0400000000000000" pitchFamily="34" charset="-122"/>
                <a:ea typeface="思源黑体 CN Normal" panose="020B0400000000000000" pitchFamily="34" charset="-122"/>
              </a:rPr>
              <a:t>统计模型</a:t>
            </a:r>
            <a:r>
              <a:rPr lang="zh-CN" altLang="en-US" sz="2400" b="1" dirty="0">
                <a:solidFill>
                  <a:prstClr val="black"/>
                </a:solidFill>
                <a:latin typeface="思源黑体 CN Normal" panose="020B0400000000000000" pitchFamily="34" charset="-122"/>
                <a:ea typeface="思源黑体 CN Normal" panose="020B0400000000000000" pitchFamily="34" charset="-122"/>
              </a:rPr>
              <a:t>，简称为</a:t>
            </a:r>
            <a:r>
              <a:rPr lang="zh-CN" altLang="en-US" sz="2400" b="1" dirty="0">
                <a:solidFill>
                  <a:srgbClr val="004EA2"/>
                </a:solidFill>
                <a:latin typeface="思源黑体 CN Normal" panose="020B0400000000000000" pitchFamily="34" charset="-122"/>
                <a:ea typeface="思源黑体 CN Normal" panose="020B0400000000000000" pitchFamily="34" charset="-122"/>
              </a:rPr>
              <a:t>模型</a:t>
            </a:r>
            <a:r>
              <a:rPr lang="en-US" altLang="zh-CN" sz="2400" b="1" dirty="0">
                <a:solidFill>
                  <a:prstClr val="black"/>
                </a:solidFill>
                <a:latin typeface="思源黑体 CN Normal" panose="020B0400000000000000" pitchFamily="34" charset="-122"/>
                <a:ea typeface="思源黑体 CN Normal" panose="020B0400000000000000" pitchFamily="34" charset="-122"/>
              </a:rPr>
              <a:t>):</a:t>
            </a:r>
            <a:endParaRPr lang="en-US" altLang="zh-CN" sz="2400" b="1" dirty="0">
              <a:solidFill>
                <a:prstClr val="black"/>
              </a:solidFill>
              <a:latin typeface="思源黑体 CN Normal" panose="020B0400000000000000" pitchFamily="34" charset="-122"/>
              <a:ea typeface="思源黑体 CN Normal" panose="020B0400000000000000" pitchFamily="34" charset="-122"/>
            </a:endParaRPr>
          </a:p>
        </p:txBody>
      </p:sp>
      <p:pic>
        <p:nvPicPr>
          <p:cNvPr id="12" name="图片 11"/>
          <p:cNvPicPr>
            <a:picLocks noChangeAspect="1"/>
          </p:cNvPicPr>
          <p:nvPr/>
        </p:nvPicPr>
        <p:blipFill>
          <a:blip r:embed="rId1"/>
          <a:stretch>
            <a:fillRect/>
          </a:stretch>
        </p:blipFill>
        <p:spPr>
          <a:xfrm>
            <a:off x="3893106" y="2388004"/>
            <a:ext cx="4886258" cy="804643"/>
          </a:xfrm>
          <a:prstGeom prst="rect">
            <a:avLst/>
          </a:prstGeom>
          <a:effectLst>
            <a:outerShdw blurRad="50800" dist="38100" dir="2700000" algn="tl" rotWithShape="0">
              <a:prstClr val="black">
                <a:alpha val="40000"/>
              </a:prstClr>
            </a:outerShdw>
          </a:effectLst>
        </p:spPr>
      </p:pic>
      <p:grpSp>
        <p:nvGrpSpPr>
          <p:cNvPr id="13" name="组合 12"/>
          <p:cNvGrpSpPr/>
          <p:nvPr/>
        </p:nvGrpSpPr>
        <p:grpSpPr>
          <a:xfrm>
            <a:off x="1478152" y="2820503"/>
            <a:ext cx="9200733" cy="2622363"/>
            <a:chOff x="931221" y="2492709"/>
            <a:chExt cx="6117279" cy="2622363"/>
          </a:xfrm>
        </p:grpSpPr>
        <p:sp>
          <p:nvSpPr>
            <p:cNvPr id="14" name="矩形 13"/>
            <p:cNvSpPr/>
            <p:nvPr/>
          </p:nvSpPr>
          <p:spPr>
            <a:xfrm>
              <a:off x="1028700" y="3120571"/>
              <a:ext cx="6019800" cy="19945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16" name="矩形 15"/>
          <p:cNvSpPr/>
          <p:nvPr/>
        </p:nvSpPr>
        <p:spPr>
          <a:xfrm>
            <a:off x="1741714" y="3504652"/>
            <a:ext cx="8825520" cy="940963"/>
          </a:xfrm>
          <a:prstGeom prst="rect">
            <a:avLst/>
          </a:prstGeom>
        </p:spPr>
        <p:txBody>
          <a:bodyPr wrap="square">
            <a:spAutoFit/>
          </a:bodyPr>
          <a:lstStyle/>
          <a:p>
            <a:pPr>
              <a:lnSpc>
                <a:spcPct val="120000"/>
              </a:lnSpc>
            </a:pPr>
            <a:r>
              <a:rPr lang="zh-CN" altLang="en-US" sz="2400" dirty="0"/>
              <a:t>        由于现实模型和理想模型之间的差异，意味着同一未知现象在研究的不同阶段会有不同的表征。</a:t>
            </a:r>
            <a:endParaRPr lang="zh-CN" altLang="en-US" sz="2400" dirty="0"/>
          </a:p>
        </p:txBody>
      </p:sp>
      <p:sp>
        <p:nvSpPr>
          <p:cNvPr id="17" name="矩形 16"/>
          <p:cNvSpPr/>
          <p:nvPr/>
        </p:nvSpPr>
        <p:spPr>
          <a:xfrm>
            <a:off x="1624766" y="4531029"/>
            <a:ext cx="8825520" cy="940963"/>
          </a:xfrm>
          <a:prstGeom prst="rect">
            <a:avLst/>
          </a:prstGeom>
        </p:spPr>
        <p:txBody>
          <a:bodyPr wrap="square">
            <a:spAutoFit/>
          </a:bodyPr>
          <a:lstStyle/>
          <a:p>
            <a:pPr>
              <a:lnSpc>
                <a:spcPct val="120000"/>
              </a:lnSpc>
            </a:pPr>
            <a:r>
              <a:rPr lang="zh-CN" altLang="en-US" sz="2400" dirty="0"/>
              <a:t>        研究的初始阶段可能表征为不具备频率稳定性的不确定现象，而在之后的研究中其表征越来越接近于随机现象或确定现象。</a:t>
            </a:r>
            <a:endParaRPr lang="zh-CN" altLang="en-US" sz="2400" dirty="0"/>
          </a:p>
        </p:txBody>
      </p:sp>
      <p:grpSp>
        <p:nvGrpSpPr>
          <p:cNvPr id="9" name="组合 8"/>
          <p:cNvGrpSpPr/>
          <p:nvPr/>
        </p:nvGrpSpPr>
        <p:grpSpPr>
          <a:xfrm>
            <a:off x="3098698" y="928926"/>
            <a:ext cx="5689809" cy="519773"/>
            <a:chOff x="1676400" y="988194"/>
            <a:chExt cx="5689809" cy="519773"/>
          </a:xfrm>
        </p:grpSpPr>
        <p:grpSp>
          <p:nvGrpSpPr>
            <p:cNvPr id="10" name="组合 9"/>
            <p:cNvGrpSpPr/>
            <p:nvPr/>
          </p:nvGrpSpPr>
          <p:grpSpPr>
            <a:xfrm>
              <a:off x="1676400" y="988194"/>
              <a:ext cx="5585791" cy="519773"/>
              <a:chOff x="1676400" y="988194"/>
              <a:chExt cx="5585791" cy="519773"/>
            </a:xfrm>
          </p:grpSpPr>
          <p:sp>
            <p:nvSpPr>
              <p:cNvPr id="18" name="矩形 17"/>
              <p:cNvSpPr/>
              <p:nvPr/>
            </p:nvSpPr>
            <p:spPr>
              <a:xfrm>
                <a:off x="1676400" y="988194"/>
                <a:ext cx="5585791"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750294" y="1182412"/>
                <a:ext cx="511349" cy="158665"/>
                <a:chOff x="1750294" y="1182412"/>
                <a:chExt cx="511349" cy="158665"/>
              </a:xfrm>
            </p:grpSpPr>
            <p:grpSp>
              <p:nvGrpSpPr>
                <p:cNvPr id="20" name="组合 19"/>
                <p:cNvGrpSpPr/>
                <p:nvPr/>
              </p:nvGrpSpPr>
              <p:grpSpPr>
                <a:xfrm>
                  <a:off x="1782744" y="1182412"/>
                  <a:ext cx="442916" cy="158665"/>
                  <a:chOff x="1612104" y="779548"/>
                  <a:chExt cx="442916" cy="158665"/>
                </a:xfrm>
              </p:grpSpPr>
              <p:cxnSp>
                <p:nvCxnSpPr>
                  <p:cNvPr id="23" name="直接连接符 22"/>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1" name="椭圆 20"/>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TextBox 30"/>
            <p:cNvSpPr txBox="1"/>
            <p:nvPr/>
          </p:nvSpPr>
          <p:spPr>
            <a:xfrm>
              <a:off x="2470808" y="1015524"/>
              <a:ext cx="4895401"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描述未知现象的现实模型</a:t>
              </a:r>
              <a:endParaRPr lang="zh-CN" altLang="en-US" sz="3200" b="1" dirty="0">
                <a:solidFill>
                  <a:schemeClr val="bg1"/>
                </a:solidFill>
                <a:latin typeface="+mj-lt"/>
                <a:ea typeface="思源黑体 CN Bold" panose="020B0800000000000000" pitchFamily="34" charset="-122"/>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38137" y="1334970"/>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nalytics_156370"/>
          <p:cNvSpPr>
            <a:spLocks noChangeAspect="1"/>
          </p:cNvSpPr>
          <p:nvPr/>
        </p:nvSpPr>
        <p:spPr bwMode="auto">
          <a:xfrm>
            <a:off x="2102839" y="127452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6" name="矩形 5"/>
          <p:cNvSpPr/>
          <p:nvPr/>
        </p:nvSpPr>
        <p:spPr>
          <a:xfrm>
            <a:off x="2067305" y="1720425"/>
            <a:ext cx="6520032" cy="942502"/>
          </a:xfrm>
          <a:prstGeom prst="rect">
            <a:avLst/>
          </a:prstGeom>
          <a:noFill/>
          <a:ln w="57150">
            <a:noFill/>
          </a:ln>
        </p:spPr>
        <p:txBody>
          <a:bodyPr wrap="square" anchor="ctr" anchorCtr="0">
            <a:spAutoFit/>
          </a:bodyPr>
          <a:lstStyle/>
          <a:p>
            <a:r>
              <a:rPr lang="zh-CN" altLang="en-US" sz="2800" dirty="0">
                <a:solidFill>
                  <a:prstClr val="black"/>
                </a:solidFill>
                <a:latin typeface="思源黑体 CN Normal" panose="020B0400000000000000" pitchFamily="34" charset="-122"/>
                <a:ea typeface="思源黑体 CN Normal" panose="020B0400000000000000" pitchFamily="34" charset="-122"/>
              </a:rPr>
              <a:t>国家精品资源共享课</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r>
              <a:rPr lang="zh-CN" altLang="en-US" sz="2800" dirty="0">
                <a:solidFill>
                  <a:prstClr val="black"/>
                </a:solidFill>
                <a:latin typeface="思源黑体 CN Normal" panose="020B0400000000000000" pitchFamily="34" charset="-122"/>
                <a:ea typeface="思源黑体 CN Normal" panose="020B0400000000000000" pitchFamily="34" charset="-122"/>
              </a:rPr>
              <a:t>统计学导论</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nSpc>
                <a:spcPct val="125000"/>
              </a:lnSpc>
            </a:pPr>
            <a:r>
              <a:rPr lang="en-US" altLang="zh-CN" sz="2400" u="none" strike="noStrike" kern="100" dirty="0">
                <a:solidFill>
                  <a:srgbClr val="000000"/>
                </a:solidFill>
                <a:effectLst/>
                <a:latin typeface="Times New Roman" panose="02020603050405020304" pitchFamily="18" charset="0"/>
                <a:ea typeface="宋体" panose="02010600030101010101" pitchFamily="2" charset="-122"/>
                <a:hlinkClick r:id="rId1"/>
              </a:rPr>
              <a:t>http://www.icourses.cn</a:t>
            </a:r>
            <a:r>
              <a:rPr lang="en-US" altLang="zh-CN" sz="2400" kern="100" dirty="0">
                <a:solidFill>
                  <a:srgbClr val="000000"/>
                </a:solidFill>
                <a:effectLst/>
                <a:latin typeface="Times New Roman" panose="02020603050405020304" pitchFamily="18" charset="0"/>
                <a:ea typeface="宋体" panose="02010600030101010101" pitchFamily="2" charset="-122"/>
              </a:rPr>
              <a:t>/sCourse/course_3827.html</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p:txBody>
      </p:sp>
      <p:sp>
        <p:nvSpPr>
          <p:cNvPr id="7" name="椭圆 6"/>
          <p:cNvSpPr/>
          <p:nvPr/>
        </p:nvSpPr>
        <p:spPr>
          <a:xfrm>
            <a:off x="1638137" y="3093692"/>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nalytics_156370"/>
          <p:cNvSpPr>
            <a:spLocks noChangeAspect="1"/>
          </p:cNvSpPr>
          <p:nvPr/>
        </p:nvSpPr>
        <p:spPr bwMode="auto">
          <a:xfrm>
            <a:off x="2102839" y="3033245"/>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9" name="矩形 8"/>
          <p:cNvSpPr/>
          <p:nvPr/>
        </p:nvSpPr>
        <p:spPr>
          <a:xfrm>
            <a:off x="2067305" y="3375703"/>
            <a:ext cx="9273704" cy="1255921"/>
          </a:xfrm>
          <a:prstGeom prst="rect">
            <a:avLst/>
          </a:prstGeom>
          <a:noFill/>
          <a:ln w="57150">
            <a:noFill/>
          </a:ln>
        </p:spPr>
        <p:txBody>
          <a:bodyPr wrap="square" anchor="ctr" anchorCtr="0">
            <a:spAutoFit/>
          </a:bodyPr>
          <a:lstStyle/>
          <a:p>
            <a:r>
              <a:rPr lang="zh-CN" altLang="en-US" sz="2800" dirty="0">
                <a:solidFill>
                  <a:prstClr val="black"/>
                </a:solidFill>
                <a:ea typeface="思源黑体 CN Normal" panose="020B0400000000000000" pitchFamily="34" charset="-122"/>
              </a:rPr>
              <a:t>精品视频公开课</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r>
              <a:rPr lang="zh-CN" altLang="en-US" sz="2800" dirty="0">
                <a:solidFill>
                  <a:prstClr val="black"/>
                </a:solidFill>
                <a:latin typeface="思源黑体 CN Normal" panose="020B0400000000000000" pitchFamily="34" charset="-122"/>
                <a:ea typeface="思源黑体 CN Normal" panose="020B0400000000000000" pitchFamily="34" charset="-122"/>
              </a:rPr>
              <a:t>统计学导论</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pPr algn="ctr">
              <a:lnSpc>
                <a:spcPct val="125000"/>
              </a:lnSpc>
            </a:pPr>
            <a:r>
              <a:rPr lang="en-US" altLang="zh-CN" sz="2000" u="none" strike="noStrike" kern="100" dirty="0">
                <a:solidFill>
                  <a:srgbClr val="000000"/>
                </a:solidFill>
                <a:effectLst/>
                <a:latin typeface="Times New Roman" panose="02020603050405020304" pitchFamily="18" charset="0"/>
                <a:ea typeface="宋体" panose="02010600030101010101" pitchFamily="2" charset="-122"/>
                <a:hlinkClick r:id="rId2"/>
              </a:rPr>
              <a:t>http://www.icourses.cn</a:t>
            </a:r>
            <a:r>
              <a:rPr lang="en-US" altLang="zh-CN" sz="2000" kern="100" dirty="0">
                <a:solidFill>
                  <a:srgbClr val="000000"/>
                </a:solidFill>
                <a:effectLst/>
                <a:latin typeface="Times New Roman" panose="02020603050405020304" pitchFamily="18" charset="0"/>
                <a:ea typeface="宋体" panose="02010600030101010101" pitchFamily="2" charset="-122"/>
                <a:hlinkClick r:id="rId2"/>
              </a:rPr>
              <a:t>/web/sword/portal/videoDetail?courseId=</a:t>
            </a:r>
            <a:endParaRPr lang="en-US" altLang="zh-CN" sz="2000" kern="100" dirty="0">
              <a:solidFill>
                <a:srgbClr val="000000"/>
              </a:solidFill>
              <a:effectLst/>
              <a:latin typeface="Times New Roman" panose="02020603050405020304" pitchFamily="18" charset="0"/>
              <a:ea typeface="宋体" panose="02010600030101010101" pitchFamily="2" charset="-122"/>
            </a:endParaRPr>
          </a:p>
          <a:p>
            <a:pPr algn="ctr">
              <a:lnSpc>
                <a:spcPct val="125000"/>
              </a:lnSpc>
            </a:pPr>
            <a:r>
              <a:rPr lang="en-US" altLang="zh-CN" sz="2000" kern="100" dirty="0">
                <a:solidFill>
                  <a:srgbClr val="000000"/>
                </a:solidFill>
                <a:effectLst/>
                <a:latin typeface="Times New Roman" panose="02020603050405020304" pitchFamily="18" charset="0"/>
                <a:ea typeface="宋体" panose="02010600030101010101" pitchFamily="2" charset="-122"/>
              </a:rPr>
              <a:t>ff8080814e29dd44014e4792f57a26f0#/?resId=ff8080814e47d78a014e481b0abd00e1</a:t>
            </a:r>
            <a:r>
              <a:rPr lang="en-US" altLang="zh-CN" sz="2000" b="0" i="0" dirty="0">
                <a:solidFill>
                  <a:srgbClr val="FFFFFF"/>
                </a:solidFill>
                <a:effectLst/>
                <a:latin typeface="Tahoma" panose="020B0604030504040204" pitchFamily="34" charset="0"/>
              </a:rPr>
              <a:t>_</a:t>
            </a:r>
            <a:endParaRPr lang="en-US" altLang="zh-CN" sz="2000" dirty="0">
              <a:solidFill>
                <a:prstClr val="black"/>
              </a:solidFill>
              <a:latin typeface="思源黑体 CN Normal" panose="020B0400000000000000" pitchFamily="34" charset="-122"/>
              <a:ea typeface="思源黑体 CN Normal" panose="020B0400000000000000" pitchFamily="34" charset="-122"/>
            </a:endParaRPr>
          </a:p>
        </p:txBody>
      </p:sp>
      <p:sp>
        <p:nvSpPr>
          <p:cNvPr id="10" name="椭圆 9"/>
          <p:cNvSpPr/>
          <p:nvPr/>
        </p:nvSpPr>
        <p:spPr>
          <a:xfrm>
            <a:off x="1625664" y="4852414"/>
            <a:ext cx="1245529" cy="124552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nalytics_156370"/>
          <p:cNvSpPr>
            <a:spLocks noChangeAspect="1"/>
          </p:cNvSpPr>
          <p:nvPr/>
        </p:nvSpPr>
        <p:spPr bwMode="auto">
          <a:xfrm>
            <a:off x="2048788" y="483661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12" name="矩形 11"/>
          <p:cNvSpPr/>
          <p:nvPr/>
        </p:nvSpPr>
        <p:spPr>
          <a:xfrm>
            <a:off x="2206850" y="5003143"/>
            <a:ext cx="6499487" cy="892552"/>
          </a:xfrm>
          <a:prstGeom prst="rect">
            <a:avLst/>
          </a:prstGeom>
          <a:noFill/>
          <a:ln w="57150">
            <a:noFill/>
          </a:ln>
        </p:spPr>
        <p:txBody>
          <a:bodyPr wrap="square" anchor="ctr" anchorCtr="0">
            <a:spAutoFit/>
          </a:bodyPr>
          <a:lstStyle/>
          <a:p>
            <a:r>
              <a:rPr lang="en-US" altLang="zh-CN" sz="2800" dirty="0">
                <a:solidFill>
                  <a:prstClr val="black"/>
                </a:solidFill>
                <a:latin typeface="思源黑体 CN Normal" panose="020B0400000000000000" pitchFamily="34" charset="-122"/>
                <a:ea typeface="思源黑体 CN Normal" panose="020B0400000000000000" pitchFamily="34" charset="-122"/>
              </a:rPr>
              <a:t>MOOC</a:t>
            </a:r>
            <a:r>
              <a:rPr lang="zh-CN" altLang="en-US" sz="2800" dirty="0">
                <a:solidFill>
                  <a:prstClr val="black"/>
                </a:solidFill>
                <a:latin typeface="思源黑体 CN Normal" panose="020B0400000000000000" pitchFamily="34" charset="-122"/>
                <a:ea typeface="思源黑体 CN Normal" panose="020B0400000000000000" pitchFamily="34" charset="-122"/>
              </a:rPr>
              <a:t>课程</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r>
              <a:rPr lang="zh-CN" altLang="en-US" sz="2800" dirty="0">
                <a:solidFill>
                  <a:prstClr val="black"/>
                </a:solidFill>
                <a:latin typeface="思源黑体 CN Normal" panose="020B0400000000000000" pitchFamily="34" charset="-122"/>
                <a:ea typeface="思源黑体 CN Normal" panose="020B0400000000000000" pitchFamily="34" charset="-122"/>
              </a:rPr>
              <a:t>统计学导论</a:t>
            </a:r>
            <a:r>
              <a:rPr lang="en-US" altLang="zh-CN" sz="2800" dirty="0">
                <a:solidFill>
                  <a:prstClr val="black"/>
                </a:solidFill>
                <a:latin typeface="思源黑体 CN Normal" panose="020B0400000000000000" pitchFamily="34" charset="-122"/>
                <a:ea typeface="思源黑体 CN Normal" panose="020B0400000000000000" pitchFamily="34" charset="-122"/>
              </a:rPr>
              <a:t>》</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a:p>
            <a:r>
              <a:rPr lang="en-US" altLang="zh-CN" sz="2400" u="sng" dirty="0">
                <a:solidFill>
                  <a:srgbClr val="0000FF"/>
                </a:solidFill>
                <a:effectLst/>
                <a:latin typeface="宋体" panose="02010600030101010101" pitchFamily="2" charset="-122"/>
                <a:cs typeface="Times New Roman" panose="02020603050405020304" pitchFamily="18" charset="0"/>
                <a:hlinkClick r:id="rId3"/>
              </a:rPr>
              <a:t>https://www.icourse163.org/</a:t>
            </a:r>
            <a:endParaRPr lang="en-US" altLang="zh-CN" sz="2400" dirty="0">
              <a:solidFill>
                <a:prstClr val="black"/>
              </a:solidFill>
              <a:latin typeface="思源黑体 CN Normal" panose="020B0400000000000000" pitchFamily="34" charset="-122"/>
              <a:ea typeface="思源黑体 CN Normal" panose="020B0400000000000000" pitchFamily="34" charset="-122"/>
            </a:endParaRPr>
          </a:p>
        </p:txBody>
      </p:sp>
      <p:cxnSp>
        <p:nvCxnSpPr>
          <p:cNvPr id="13" name="直接连接符 12"/>
          <p:cNvCxnSpPr/>
          <p:nvPr/>
        </p:nvCxnSpPr>
        <p:spPr>
          <a:xfrm flipV="1">
            <a:off x="2035158" y="1182412"/>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30"/>
          <p:cNvSpPr txBox="1"/>
          <p:nvPr/>
        </p:nvSpPr>
        <p:spPr>
          <a:xfrm>
            <a:off x="3543948" y="470992"/>
            <a:ext cx="4535339" cy="492443"/>
          </a:xfrm>
          <a:prstGeom prst="rect">
            <a:avLst/>
          </a:prstGeom>
          <a:noFill/>
        </p:spPr>
        <p:txBody>
          <a:bodyPr wrap="square" lIns="0" tIns="0" rIns="0" bIns="0" rtlCol="0">
            <a:spAutoFit/>
          </a:bodyPr>
          <a:lstStyle/>
          <a:p>
            <a:pPr lvl="0" algn="ctr">
              <a:defRPr/>
            </a:pPr>
            <a:r>
              <a:rPr lang="zh-CN" altLang="en-US" sz="3200" b="1" dirty="0">
                <a:latin typeface="+mj-lt"/>
                <a:ea typeface="思源黑体 CN Bold" panose="020B0800000000000000" pitchFamily="34" charset="-122"/>
              </a:rPr>
              <a:t>课程资源</a:t>
            </a:r>
            <a:endParaRPr lang="zh-CN" altLang="en-US" sz="3200" dirty="0">
              <a:latin typeface="+mj-lt"/>
              <a:ea typeface="思源黑体 CN Bold" panose="020B0800000000000000"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21136" y="1228831"/>
            <a:ext cx="8926595" cy="954107"/>
            <a:chOff x="1180079" y="1373432"/>
            <a:chExt cx="8926595" cy="954107"/>
          </a:xfrm>
        </p:grpSpPr>
        <p:sp>
          <p:nvSpPr>
            <p:cNvPr id="6" name="矩形 5"/>
            <p:cNvSpPr/>
            <p:nvPr/>
          </p:nvSpPr>
          <p:spPr>
            <a:xfrm>
              <a:off x="1680837" y="1373432"/>
              <a:ext cx="8425837" cy="954107"/>
            </a:xfrm>
            <a:prstGeom prst="rect">
              <a:avLst/>
            </a:prstGeom>
            <a:noFill/>
            <a:ln w="57150">
              <a:noFill/>
            </a:ln>
          </p:spPr>
          <p:txBody>
            <a:bodyPr wrap="square" anchor="ctr" anchorCtr="0">
              <a:spAutoFit/>
            </a:bodyPr>
            <a:lstStyle/>
            <a:p>
              <a:r>
                <a:rPr lang="zh-CN" altLang="en-US" sz="2800" dirty="0">
                  <a:solidFill>
                    <a:srgbClr val="004EA2"/>
                  </a:solidFill>
                  <a:ea typeface="思源黑体 CN Bold" panose="020B0800000000000000" pitchFamily="34" charset="-122"/>
                </a:rPr>
                <a:t>问题：认识未来天气的过程中的“ 神话”研究阶段是迷信吗？</a:t>
              </a:r>
              <a:endParaRPr lang="zh-CN" altLang="en-US" sz="2800" dirty="0">
                <a:solidFill>
                  <a:srgbClr val="004EA2"/>
                </a:solidFill>
                <a:ea typeface="思源黑体 CN Bold" panose="020B0800000000000000" pitchFamily="34" charset="-122"/>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sp>
        <p:nvSpPr>
          <p:cNvPr id="4" name="矩形 3"/>
          <p:cNvSpPr/>
          <p:nvPr/>
        </p:nvSpPr>
        <p:spPr>
          <a:xfrm>
            <a:off x="2121894" y="2417504"/>
            <a:ext cx="7835995" cy="565604"/>
          </a:xfrm>
          <a:prstGeom prst="rect">
            <a:avLst/>
          </a:prstGeom>
          <a:noFill/>
          <a:ln w="57150">
            <a:noFill/>
          </a:ln>
        </p:spPr>
        <p:txBody>
          <a:bodyPr wrap="square" anchor="ctr" anchorCtr="0">
            <a:spAutoFit/>
          </a:bodyPr>
          <a:lstStyle/>
          <a:p>
            <a:pPr>
              <a:lnSpc>
                <a:spcPct val="120000"/>
              </a:lnSpc>
            </a:pPr>
            <a:r>
              <a:rPr lang="zh-CN" altLang="en-US" sz="2800" dirty="0">
                <a:latin typeface="思源黑体 CN Bold" panose="020B0800000000000000" pitchFamily="34" charset="-122"/>
                <a:ea typeface="思源黑体 CN Bold" panose="020B0800000000000000" pitchFamily="34" charset="-122"/>
              </a:rPr>
              <a:t>答：</a:t>
            </a:r>
            <a:r>
              <a:rPr lang="zh-CN" altLang="en-US" sz="2800" dirty="0">
                <a:latin typeface="思源黑体 CN Normal" panose="020B0400000000000000" pitchFamily="34" charset="-122"/>
                <a:ea typeface="思源黑体 CN Normal" panose="020B0400000000000000" pitchFamily="34" charset="-122"/>
              </a:rPr>
              <a:t>是迷信，因为未来的天气不是由神来支配</a:t>
            </a:r>
            <a:r>
              <a:rPr lang="en-US" altLang="zh-CN" sz="2800" dirty="0">
                <a:latin typeface="思源黑体 CN Normal" panose="020B0400000000000000" pitchFamily="34" charset="-122"/>
                <a:ea typeface="思源黑体 CN Normal" panose="020B0400000000000000" pitchFamily="34" charset="-122"/>
              </a:rPr>
              <a:t>.</a:t>
            </a:r>
            <a:endParaRPr lang="en-US" altLang="zh-CN" sz="2800" dirty="0">
              <a:latin typeface="思源黑体 CN Normal" panose="020B0400000000000000" pitchFamily="34" charset="-122"/>
              <a:ea typeface="思源黑体 CN Normal" panose="020B0400000000000000" pitchFamily="34" charset="-122"/>
            </a:endParaRPr>
          </a:p>
        </p:txBody>
      </p:sp>
      <p:grpSp>
        <p:nvGrpSpPr>
          <p:cNvPr id="24" name="组合 23"/>
          <p:cNvGrpSpPr/>
          <p:nvPr/>
        </p:nvGrpSpPr>
        <p:grpSpPr>
          <a:xfrm>
            <a:off x="1621136" y="2983108"/>
            <a:ext cx="9307606" cy="2928933"/>
            <a:chOff x="931221" y="2544081"/>
            <a:chExt cx="7130169" cy="2471177"/>
          </a:xfrm>
        </p:grpSpPr>
        <p:grpSp>
          <p:nvGrpSpPr>
            <p:cNvPr id="10" name="组合 9"/>
            <p:cNvGrpSpPr/>
            <p:nvPr/>
          </p:nvGrpSpPr>
          <p:grpSpPr>
            <a:xfrm>
              <a:off x="931221" y="2544081"/>
              <a:ext cx="6915111" cy="2471177"/>
              <a:chOff x="931221" y="2492709"/>
              <a:chExt cx="6915111" cy="2471177"/>
            </a:xfrm>
          </p:grpSpPr>
          <p:sp>
            <p:nvSpPr>
              <p:cNvPr id="11" name="矩形 10"/>
              <p:cNvSpPr/>
              <p:nvPr/>
            </p:nvSpPr>
            <p:spPr>
              <a:xfrm>
                <a:off x="1028700" y="3120571"/>
                <a:ext cx="6817632" cy="18433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492709"/>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3" name="矩形 2"/>
            <p:cNvSpPr/>
            <p:nvPr/>
          </p:nvSpPr>
          <p:spPr>
            <a:xfrm>
              <a:off x="1113458" y="3177847"/>
              <a:ext cx="6947932" cy="1785752"/>
            </a:xfrm>
            <a:prstGeom prst="rect">
              <a:avLst/>
            </a:prstGeom>
          </p:spPr>
          <p:txBody>
            <a:bodyPr wrap="square">
              <a:spAutoFit/>
            </a:bodyPr>
            <a:lstStyle/>
            <a:p>
              <a:pPr>
                <a:lnSpc>
                  <a:spcPct val="120000"/>
                </a:lnSpc>
              </a:pPr>
              <a:r>
                <a:rPr lang="zh-CN" altLang="en-US" sz="2800" dirty="0"/>
                <a:t>        在未知现象研究过程中，认为现实模型</a:t>
              </a:r>
              <a:r>
                <a:rPr lang="zh-CN" altLang="en-US" sz="2800" dirty="0">
                  <a:solidFill>
                    <a:srgbClr val="C00000"/>
                  </a:solidFill>
                </a:rPr>
                <a:t>无懈可击</a:t>
              </a:r>
              <a:endParaRPr lang="en-US" altLang="zh-CN" sz="2800" dirty="0">
                <a:solidFill>
                  <a:srgbClr val="C00000"/>
                </a:solidFill>
              </a:endParaRPr>
            </a:p>
            <a:p>
              <a:pPr>
                <a:lnSpc>
                  <a:spcPct val="120000"/>
                </a:lnSpc>
              </a:pPr>
              <a:r>
                <a:rPr lang="zh-CN" altLang="en-US" sz="2800" dirty="0"/>
                <a:t>也是迷信，因为它仅是理想模型的近似</a:t>
              </a:r>
              <a:r>
                <a:rPr lang="en-US" altLang="zh-CN" sz="2800" dirty="0"/>
                <a:t>.</a:t>
              </a:r>
              <a:endParaRPr lang="zh-CN" altLang="en-US" sz="2800" dirty="0"/>
            </a:p>
            <a:p>
              <a:pPr>
                <a:lnSpc>
                  <a:spcPct val="120000"/>
                </a:lnSpc>
              </a:pPr>
              <a:r>
                <a:rPr lang="zh-CN" altLang="en-US" sz="2800" dirty="0"/>
                <a:t>        只有破除迷信，才能逐步认识未知现象，才是</a:t>
              </a:r>
              <a:r>
                <a:rPr lang="zh-CN" altLang="en-US" sz="2800" dirty="0">
                  <a:solidFill>
                    <a:srgbClr val="004EA2"/>
                  </a:solidFill>
                </a:rPr>
                <a:t>统计创新的动力</a:t>
              </a:r>
              <a:r>
                <a:rPr lang="en-US" altLang="zh-CN" sz="2800" dirty="0">
                  <a:solidFill>
                    <a:srgbClr val="004EA2"/>
                  </a:solidFill>
                </a:rPr>
                <a:t>.</a:t>
              </a:r>
              <a:endParaRPr lang="zh-CN" altLang="en-US" sz="2800" dirty="0">
                <a:solidFill>
                  <a:srgbClr val="004EA2"/>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8800" y="1124290"/>
            <a:ext cx="8649730" cy="2907976"/>
          </a:xfrm>
          <a:prstGeom prst="rect">
            <a:avLst/>
          </a:prstGeom>
          <a:noFill/>
        </p:spPr>
        <p:txBody>
          <a:bodyPr wrap="square">
            <a:spAutoFit/>
          </a:bodyPr>
          <a:lstStyle/>
          <a:p>
            <a:pPr>
              <a:lnSpc>
                <a:spcPct val="150000"/>
              </a:lnSpc>
              <a:spcBef>
                <a:spcPts val="1200"/>
              </a:spcBef>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迷信：</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在未知现象研究过程中，认为现实模型无懈可击也是迷信</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rPr>
              <a:t>.</a:t>
            </a:r>
            <a:endParaRPr lang="en-US" altLang="zh-CN" sz="2800" dirty="0">
              <a:solidFill>
                <a:prstClr val="black"/>
              </a:solidFill>
              <a:latin typeface="Times New Roman" panose="02020603050405020304"/>
              <a:ea typeface="思源黑体 CN Normal"/>
            </a:endParaRPr>
          </a:p>
          <a:p>
            <a:pPr>
              <a:lnSpc>
                <a:spcPct val="150000"/>
              </a:lnSpc>
              <a:spcBef>
                <a:spcPts val="1200"/>
              </a:spcBef>
            </a:pPr>
            <a:r>
              <a:rPr lang="zh-CN" altLang="en-US" sz="2800" b="1" dirty="0">
                <a:solidFill>
                  <a:prstClr val="black"/>
                </a:solidFill>
                <a:latin typeface="Times New Roman" panose="02020603050405020304"/>
                <a:ea typeface="思源黑体 CN Normal"/>
              </a:rPr>
              <a:t>创新：</a:t>
            </a:r>
            <a:r>
              <a:rPr lang="zh-CN" altLang="en-US" sz="2800" dirty="0">
                <a:solidFill>
                  <a:prstClr val="black"/>
                </a:solidFill>
                <a:latin typeface="Times New Roman" panose="02020603050405020304"/>
                <a:ea typeface="思源黑体 CN Normal"/>
              </a:rPr>
              <a:t>逐步认识未知现象，是统计学科创新的动力</a:t>
            </a:r>
            <a:r>
              <a:rPr lang="en-US" altLang="zh-CN" sz="2800" dirty="0">
                <a:solidFill>
                  <a:prstClr val="black"/>
                </a:solidFill>
                <a:latin typeface="Times New Roman" panose="02020603050405020304"/>
                <a:ea typeface="思源黑体 CN Normal"/>
              </a:rPr>
              <a:t>.</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a:ea typeface="思源黑体 CN Normal"/>
              <a:cs typeface="+mn-cs"/>
            </a:endParaRPr>
          </a:p>
          <a:p>
            <a:pPr>
              <a:lnSpc>
                <a:spcPct val="150000"/>
              </a:lnSpc>
              <a:spcBef>
                <a:spcPts val="1200"/>
              </a:spcBef>
            </a:pPr>
            <a:endParaRPr lang="zh-CN" altLang="en-US" sz="2800" dirty="0"/>
          </a:p>
        </p:txBody>
      </p:sp>
      <p:sp>
        <p:nvSpPr>
          <p:cNvPr id="5" name="文本框 4"/>
          <p:cNvSpPr txBox="1"/>
          <p:nvPr/>
        </p:nvSpPr>
        <p:spPr>
          <a:xfrm>
            <a:off x="1828800" y="4254687"/>
            <a:ext cx="846025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rgbClr val="FF0000"/>
                </a:solidFill>
                <a:latin typeface="+mn-ea"/>
              </a:rPr>
              <a:t>注意：</a:t>
            </a:r>
            <a:r>
              <a:rPr kumimoji="0" lang="zh-CN" altLang="en-US" sz="2800" b="0" i="0" u="none" strike="noStrike" kern="1200" cap="none" spc="0" normalizeH="0" baseline="0" noProof="0" dirty="0">
                <a:ln>
                  <a:noFill/>
                </a:ln>
                <a:solidFill>
                  <a:prstClr val="black"/>
                </a:solidFill>
                <a:effectLst/>
                <a:uLnTx/>
                <a:uFillTx/>
                <a:latin typeface="+mn-ea"/>
                <a:cs typeface="+mn-cs"/>
              </a:rPr>
              <a:t>统计模型通常不说对错，目标是寻找更好的统计模型</a:t>
            </a:r>
            <a:r>
              <a:rPr kumimoji="0" lang="en-US" altLang="zh-CN" sz="2800" b="0" i="0" u="none" strike="noStrike" kern="1200" cap="none" spc="0" normalizeH="0" baseline="0" noProof="0" dirty="0">
                <a:ln>
                  <a:noFill/>
                </a:ln>
                <a:solidFill>
                  <a:prstClr val="black"/>
                </a:solidFill>
                <a:effectLst/>
                <a:uLnTx/>
                <a:uFillTx/>
                <a:latin typeface="+mn-ea"/>
                <a:cs typeface="+mn-cs"/>
              </a:rPr>
              <a:t>.</a:t>
            </a:r>
            <a:endParaRPr kumimoji="0" lang="zh-CN" altLang="en-US" sz="2800" b="0" i="0" u="none" strike="noStrike" kern="1200" cap="none" spc="0" normalizeH="0" baseline="0" noProof="0" dirty="0">
              <a:ln>
                <a:noFill/>
              </a:ln>
              <a:solidFill>
                <a:prstClr val="black"/>
              </a:solidFill>
              <a:effectLst/>
              <a:uLnTx/>
              <a:uFillTx/>
              <a:latin typeface="+mn-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210619" y="437192"/>
            <a:ext cx="5770762" cy="519773"/>
            <a:chOff x="1676401" y="988194"/>
            <a:chExt cx="5770762" cy="519773"/>
          </a:xfrm>
        </p:grpSpPr>
        <p:grpSp>
          <p:nvGrpSpPr>
            <p:cNvPr id="26" name="组合 25"/>
            <p:cNvGrpSpPr/>
            <p:nvPr/>
          </p:nvGrpSpPr>
          <p:grpSpPr>
            <a:xfrm>
              <a:off x="1676401" y="988194"/>
              <a:ext cx="5054532" cy="519773"/>
              <a:chOff x="1676401" y="988194"/>
              <a:chExt cx="5054532" cy="519773"/>
            </a:xfrm>
          </p:grpSpPr>
          <p:sp>
            <p:nvSpPr>
              <p:cNvPr id="4" name="矩形 3"/>
              <p:cNvSpPr/>
              <p:nvPr/>
            </p:nvSpPr>
            <p:spPr>
              <a:xfrm>
                <a:off x="1676401" y="988194"/>
                <a:ext cx="5054532"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392631" y="1015524"/>
              <a:ext cx="5054532"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模型的解读与追求目标</a:t>
              </a:r>
              <a:endParaRPr lang="zh-CN" altLang="en-US" sz="3200" b="1" dirty="0">
                <a:solidFill>
                  <a:schemeClr val="bg1"/>
                </a:solidFill>
                <a:latin typeface="+mj-lt"/>
                <a:ea typeface="思源黑体 CN Bold" panose="020B0800000000000000" pitchFamily="34" charset="-122"/>
              </a:endParaRPr>
            </a:p>
          </p:txBody>
        </p:sp>
      </p:grpSp>
      <p:grpSp>
        <p:nvGrpSpPr>
          <p:cNvPr id="8" name="组合 7"/>
          <p:cNvGrpSpPr/>
          <p:nvPr/>
        </p:nvGrpSpPr>
        <p:grpSpPr>
          <a:xfrm>
            <a:off x="1649186" y="1170098"/>
            <a:ext cx="8877300" cy="524265"/>
            <a:chOff x="1028700" y="1702185"/>
            <a:chExt cx="6817632" cy="524265"/>
          </a:xfrm>
        </p:grpSpPr>
        <p:sp>
          <p:nvSpPr>
            <p:cNvPr id="63" name="矩形 62"/>
            <p:cNvSpPr/>
            <p:nvPr/>
          </p:nvSpPr>
          <p:spPr>
            <a:xfrm>
              <a:off x="1028700" y="1702185"/>
              <a:ext cx="6817632"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63948" y="1764785"/>
              <a:ext cx="6283215" cy="461665"/>
            </a:xfrm>
            <a:prstGeom prst="rect">
              <a:avLst/>
            </a:prstGeom>
          </p:spPr>
          <p:txBody>
            <a:bodyPr wrap="square">
              <a:spAutoFit/>
            </a:bodyPr>
            <a:lstStyle/>
            <a:p>
              <a:r>
                <a:rPr lang="zh-CN" altLang="en-US" sz="2400" dirty="0">
                  <a:latin typeface="思源黑体 CN Bold" panose="020B0800000000000000" pitchFamily="34" charset="-122"/>
                  <a:ea typeface="思源黑体 CN Bold" panose="020B0800000000000000" pitchFamily="34" charset="-122"/>
                </a:rPr>
                <a:t>现实研究过程中，无法知道与未知现象对应的理想模型</a:t>
              </a:r>
              <a:r>
                <a:rPr lang="en-US" altLang="zh-CN" sz="2400" dirty="0">
                  <a:latin typeface="思源黑体 CN Bold" panose="020B0800000000000000" pitchFamily="34" charset="-122"/>
                  <a:ea typeface="思源黑体 CN Bold" panose="020B0800000000000000" pitchFamily="34" charset="-122"/>
                </a:rPr>
                <a:t>.</a:t>
              </a:r>
              <a:endParaRPr lang="zh-CN" altLang="en-US" sz="2400" dirty="0">
                <a:latin typeface="思源黑体 CN Bold" panose="020B0800000000000000" pitchFamily="34" charset="-122"/>
                <a:ea typeface="思源黑体 CN Bold" panose="020B0800000000000000" pitchFamily="34" charset="-122"/>
              </a:endParaRPr>
            </a:p>
          </p:txBody>
        </p:sp>
      </p:grpSp>
      <p:grpSp>
        <p:nvGrpSpPr>
          <p:cNvPr id="5" name="组合 4"/>
          <p:cNvGrpSpPr/>
          <p:nvPr/>
        </p:nvGrpSpPr>
        <p:grpSpPr>
          <a:xfrm>
            <a:off x="2036259" y="2031076"/>
            <a:ext cx="8490227" cy="830997"/>
            <a:chOff x="1379384" y="2766207"/>
            <a:chExt cx="8371965" cy="830997"/>
          </a:xfrm>
        </p:grpSpPr>
        <p:sp>
          <p:nvSpPr>
            <p:cNvPr id="37" name="矩形 36"/>
            <p:cNvSpPr/>
            <p:nvPr/>
          </p:nvSpPr>
          <p:spPr>
            <a:xfrm>
              <a:off x="1863023" y="2766207"/>
              <a:ext cx="7888326" cy="830997"/>
            </a:xfrm>
            <a:prstGeom prst="rect">
              <a:avLst/>
            </a:prstGeom>
            <a:noFill/>
            <a:ln w="57150">
              <a:noFill/>
            </a:ln>
          </p:spPr>
          <p:txBody>
            <a:bodyPr wrap="square" anchor="ctr" anchorCtr="0">
              <a:spAutoFit/>
            </a:bodyPr>
            <a:lstStyle/>
            <a:p>
              <a:r>
                <a:rPr lang="zh-CN" altLang="en-US" sz="2400" dirty="0">
                  <a:latin typeface="+mn-ea"/>
                </a:rPr>
                <a:t>对于未知现象，在研究过程中没有正确的模型，只有近似的模型，不能迷信。</a:t>
              </a:r>
              <a:endParaRPr lang="zh-CN" altLang="en-US" sz="2400" dirty="0">
                <a:latin typeface="+mn-ea"/>
              </a:endParaRPr>
            </a:p>
          </p:txBody>
        </p:sp>
        <p:grpSp>
          <p:nvGrpSpPr>
            <p:cNvPr id="2" name="组合 1"/>
            <p:cNvGrpSpPr/>
            <p:nvPr/>
          </p:nvGrpSpPr>
          <p:grpSpPr>
            <a:xfrm>
              <a:off x="1379384" y="2830467"/>
              <a:ext cx="787538" cy="487677"/>
              <a:chOff x="1381284" y="3049973"/>
              <a:chExt cx="852404" cy="527846"/>
            </a:xfrm>
          </p:grpSpPr>
          <p:sp>
            <p:nvSpPr>
              <p:cNvPr id="35" name="椭圆 34"/>
              <p:cNvSpPr/>
              <p:nvPr/>
            </p:nvSpPr>
            <p:spPr>
              <a:xfrm>
                <a:off x="1393176" y="3078129"/>
                <a:ext cx="499690" cy="49969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4EA2"/>
                  </a:solidFill>
                </a:endParaRPr>
              </a:p>
            </p:txBody>
          </p:sp>
          <p:sp>
            <p:nvSpPr>
              <p:cNvPr id="31" name="矩形 30"/>
              <p:cNvSpPr/>
              <p:nvPr/>
            </p:nvSpPr>
            <p:spPr>
              <a:xfrm>
                <a:off x="1381284" y="3049973"/>
                <a:ext cx="852404" cy="499691"/>
              </a:xfrm>
              <a:prstGeom prst="rect">
                <a:avLst/>
              </a:prstGeom>
              <a:noFill/>
              <a:ln w="57150">
                <a:noFill/>
              </a:ln>
            </p:spPr>
            <p:txBody>
              <a:bodyPr wrap="square" anchor="ctr" anchorCtr="0">
                <a:spAutoFit/>
              </a:bodyPr>
              <a:lstStyle/>
              <a:p>
                <a:r>
                  <a:rPr lang="en-US" altLang="zh-CN" sz="2400" b="1" dirty="0">
                    <a:solidFill>
                      <a:srgbClr val="004EA2"/>
                    </a:solidFill>
                    <a:latin typeface="+mj-lt"/>
                    <a:ea typeface="思源黑体 CN Normal" panose="020B0400000000000000" pitchFamily="34" charset="-122"/>
                  </a:rPr>
                  <a:t>(1)</a:t>
                </a:r>
                <a:endParaRPr lang="zh-CN" altLang="en-US" sz="2400" dirty="0">
                  <a:solidFill>
                    <a:prstClr val="black"/>
                  </a:solidFill>
                  <a:latin typeface="+mj-lt"/>
                  <a:ea typeface="思源黑体 CN Normal" panose="020B0400000000000000" pitchFamily="34" charset="-122"/>
                </a:endParaRPr>
              </a:p>
            </p:txBody>
          </p:sp>
        </p:grpSp>
      </p:grpSp>
      <p:grpSp>
        <p:nvGrpSpPr>
          <p:cNvPr id="36" name="组合 35"/>
          <p:cNvGrpSpPr/>
          <p:nvPr/>
        </p:nvGrpSpPr>
        <p:grpSpPr>
          <a:xfrm>
            <a:off x="2036259" y="3066105"/>
            <a:ext cx="8490227" cy="487679"/>
            <a:chOff x="1379384" y="2830466"/>
            <a:chExt cx="7641418" cy="487679"/>
          </a:xfrm>
        </p:grpSpPr>
        <p:sp>
          <p:nvSpPr>
            <p:cNvPr id="38" name="矩形 37"/>
            <p:cNvSpPr/>
            <p:nvPr/>
          </p:nvSpPr>
          <p:spPr>
            <a:xfrm>
              <a:off x="1863024" y="2852590"/>
              <a:ext cx="7157778" cy="461665"/>
            </a:xfrm>
            <a:prstGeom prst="rect">
              <a:avLst/>
            </a:prstGeom>
            <a:noFill/>
            <a:ln w="57150">
              <a:noFill/>
            </a:ln>
          </p:spPr>
          <p:txBody>
            <a:bodyPr wrap="square" anchor="ctr" anchorCtr="0">
              <a:spAutoFit/>
            </a:bodyPr>
            <a:lstStyle/>
            <a:p>
              <a:r>
                <a:rPr lang="zh-CN" altLang="en-US" sz="2400" b="1" dirty="0">
                  <a:latin typeface="+mn-ea"/>
                </a:rPr>
                <a:t>统计学追求的阶段目标：</a:t>
              </a:r>
              <a:r>
                <a:rPr lang="zh-CN" altLang="en-US" sz="2400" dirty="0">
                  <a:latin typeface="+mn-ea"/>
                </a:rPr>
                <a:t>寻求更好的模型来刻画未知现象。</a:t>
              </a:r>
              <a:endParaRPr lang="zh-CN" altLang="en-US" sz="2400" dirty="0">
                <a:latin typeface="+mn-ea"/>
              </a:endParaRPr>
            </a:p>
          </p:txBody>
        </p:sp>
        <p:grpSp>
          <p:nvGrpSpPr>
            <p:cNvPr id="54" name="组合 53"/>
            <p:cNvGrpSpPr/>
            <p:nvPr/>
          </p:nvGrpSpPr>
          <p:grpSpPr>
            <a:xfrm>
              <a:off x="1379384" y="2830466"/>
              <a:ext cx="787538" cy="487679"/>
              <a:chOff x="1381284" y="3049971"/>
              <a:chExt cx="852404" cy="527848"/>
            </a:xfrm>
          </p:grpSpPr>
          <p:sp>
            <p:nvSpPr>
              <p:cNvPr id="55" name="椭圆 54"/>
              <p:cNvSpPr/>
              <p:nvPr/>
            </p:nvSpPr>
            <p:spPr>
              <a:xfrm>
                <a:off x="1393176" y="3078129"/>
                <a:ext cx="499690" cy="49969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4EA2"/>
                  </a:solidFill>
                </a:endParaRPr>
              </a:p>
            </p:txBody>
          </p:sp>
          <p:sp>
            <p:nvSpPr>
              <p:cNvPr id="56" name="矩形 55"/>
              <p:cNvSpPr/>
              <p:nvPr/>
            </p:nvSpPr>
            <p:spPr>
              <a:xfrm>
                <a:off x="1381284" y="3049971"/>
                <a:ext cx="852404" cy="499691"/>
              </a:xfrm>
              <a:prstGeom prst="rect">
                <a:avLst/>
              </a:prstGeom>
              <a:noFill/>
              <a:ln w="57150">
                <a:noFill/>
              </a:ln>
            </p:spPr>
            <p:txBody>
              <a:bodyPr wrap="square" anchor="ctr" anchorCtr="0">
                <a:spAutoFit/>
              </a:bodyPr>
              <a:lstStyle/>
              <a:p>
                <a:r>
                  <a:rPr lang="en-US" altLang="zh-CN" sz="2400" b="1" dirty="0">
                    <a:solidFill>
                      <a:srgbClr val="004EA2"/>
                    </a:solidFill>
                    <a:latin typeface="+mj-lt"/>
                    <a:ea typeface="思源黑体 CN Normal" panose="020B0400000000000000" pitchFamily="34" charset="-122"/>
                  </a:rPr>
                  <a:t>(2)</a:t>
                </a:r>
                <a:endParaRPr lang="zh-CN" altLang="en-US" sz="2400" dirty="0">
                  <a:solidFill>
                    <a:prstClr val="black"/>
                  </a:solidFill>
                  <a:latin typeface="+mj-lt"/>
                  <a:ea typeface="思源黑体 CN Normal" panose="020B0400000000000000" pitchFamily="34" charset="-122"/>
                </a:endParaRPr>
              </a:p>
            </p:txBody>
          </p:sp>
        </p:grpSp>
      </p:grpSp>
      <p:grpSp>
        <p:nvGrpSpPr>
          <p:cNvPr id="57" name="组合 56"/>
          <p:cNvGrpSpPr/>
          <p:nvPr/>
        </p:nvGrpSpPr>
        <p:grpSpPr>
          <a:xfrm>
            <a:off x="2036259" y="3977233"/>
            <a:ext cx="8490227" cy="830997"/>
            <a:chOff x="1379384" y="2818642"/>
            <a:chExt cx="8371965" cy="830997"/>
          </a:xfrm>
        </p:grpSpPr>
        <p:sp>
          <p:nvSpPr>
            <p:cNvPr id="58" name="矩形 57"/>
            <p:cNvSpPr/>
            <p:nvPr/>
          </p:nvSpPr>
          <p:spPr>
            <a:xfrm>
              <a:off x="1863023" y="2818642"/>
              <a:ext cx="7888326" cy="830997"/>
            </a:xfrm>
            <a:prstGeom prst="rect">
              <a:avLst/>
            </a:prstGeom>
            <a:noFill/>
            <a:ln w="57150">
              <a:noFill/>
            </a:ln>
          </p:spPr>
          <p:txBody>
            <a:bodyPr wrap="square" anchor="ctr" anchorCtr="0">
              <a:spAutoFit/>
            </a:bodyPr>
            <a:lstStyle/>
            <a:p>
              <a:r>
                <a:rPr lang="zh-CN" altLang="en-US" sz="2400" b="1" dirty="0">
                  <a:latin typeface="+mn-ea"/>
                </a:rPr>
                <a:t>统计学追求的理想目标：</a:t>
              </a:r>
              <a:r>
                <a:rPr lang="zh-CN" altLang="en-US" sz="2400" dirty="0">
                  <a:latin typeface="+mn-ea"/>
                </a:rPr>
                <a:t>通过阶段目标逐渐认识未知现象，其途径是未知现象研究流程图</a:t>
              </a:r>
              <a:r>
                <a:rPr lang="en-US" altLang="zh-CN" sz="2400" dirty="0">
                  <a:latin typeface="+mn-ea"/>
                </a:rPr>
                <a:t>.</a:t>
              </a:r>
              <a:endParaRPr lang="zh-CN" altLang="en-US" sz="2400" dirty="0">
                <a:latin typeface="+mn-ea"/>
              </a:endParaRPr>
            </a:p>
          </p:txBody>
        </p:sp>
        <p:grpSp>
          <p:nvGrpSpPr>
            <p:cNvPr id="59" name="组合 58"/>
            <p:cNvGrpSpPr/>
            <p:nvPr/>
          </p:nvGrpSpPr>
          <p:grpSpPr>
            <a:xfrm>
              <a:off x="1379384" y="2830466"/>
              <a:ext cx="787538" cy="487679"/>
              <a:chOff x="1381284" y="3049971"/>
              <a:chExt cx="852404" cy="527848"/>
            </a:xfrm>
          </p:grpSpPr>
          <p:sp>
            <p:nvSpPr>
              <p:cNvPr id="60" name="椭圆 59"/>
              <p:cNvSpPr/>
              <p:nvPr/>
            </p:nvSpPr>
            <p:spPr>
              <a:xfrm>
                <a:off x="1393176" y="3078129"/>
                <a:ext cx="499690" cy="49969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4EA2"/>
                  </a:solidFill>
                </a:endParaRPr>
              </a:p>
            </p:txBody>
          </p:sp>
          <p:sp>
            <p:nvSpPr>
              <p:cNvPr id="61" name="矩形 60"/>
              <p:cNvSpPr/>
              <p:nvPr/>
            </p:nvSpPr>
            <p:spPr>
              <a:xfrm>
                <a:off x="1381284" y="3049971"/>
                <a:ext cx="852404" cy="499691"/>
              </a:xfrm>
              <a:prstGeom prst="rect">
                <a:avLst/>
              </a:prstGeom>
              <a:noFill/>
              <a:ln w="57150">
                <a:noFill/>
              </a:ln>
            </p:spPr>
            <p:txBody>
              <a:bodyPr wrap="square" anchor="ctr" anchorCtr="0">
                <a:spAutoFit/>
              </a:bodyPr>
              <a:lstStyle/>
              <a:p>
                <a:r>
                  <a:rPr lang="en-US" altLang="zh-CN" sz="2400" b="1" dirty="0">
                    <a:solidFill>
                      <a:srgbClr val="004EA2"/>
                    </a:solidFill>
                    <a:latin typeface="+mj-lt"/>
                    <a:ea typeface="思源黑体 CN Normal" panose="020B0400000000000000" pitchFamily="34" charset="-122"/>
                  </a:rPr>
                  <a:t>(3)</a:t>
                </a:r>
                <a:endParaRPr lang="zh-CN" altLang="en-US" sz="2400" dirty="0">
                  <a:solidFill>
                    <a:prstClr val="black"/>
                  </a:solidFill>
                  <a:latin typeface="+mj-lt"/>
                  <a:ea typeface="思源黑体 CN Normal" panose="020B0400000000000000" pitchFamily="34" charset="-122"/>
                </a:endParaRPr>
              </a:p>
            </p:txBody>
          </p:sp>
        </p:grpSp>
      </p:grpSp>
      <p:grpSp>
        <p:nvGrpSpPr>
          <p:cNvPr id="6" name="组合 5"/>
          <p:cNvGrpSpPr/>
          <p:nvPr/>
        </p:nvGrpSpPr>
        <p:grpSpPr>
          <a:xfrm>
            <a:off x="1649186" y="5387507"/>
            <a:ext cx="8039100" cy="492443"/>
            <a:chOff x="1028700" y="4851973"/>
            <a:chExt cx="6817632" cy="492443"/>
          </a:xfrm>
        </p:grpSpPr>
        <p:sp>
          <p:nvSpPr>
            <p:cNvPr id="64" name="矩形 63"/>
            <p:cNvSpPr/>
            <p:nvPr/>
          </p:nvSpPr>
          <p:spPr>
            <a:xfrm>
              <a:off x="1028700" y="4851973"/>
              <a:ext cx="6817632" cy="4616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矩形 61"/>
            <p:cNvSpPr/>
            <p:nvPr/>
          </p:nvSpPr>
          <p:spPr>
            <a:xfrm>
              <a:off x="1163948" y="4882751"/>
              <a:ext cx="6682384" cy="461665"/>
            </a:xfrm>
            <a:prstGeom prst="rect">
              <a:avLst/>
            </a:prstGeom>
          </p:spPr>
          <p:txBody>
            <a:bodyPr wrap="square">
              <a:spAutoFit/>
            </a:bodyPr>
            <a:lstStyle/>
            <a:p>
              <a:r>
                <a:rPr lang="zh-CN" altLang="en-US" sz="2400" dirty="0">
                  <a:latin typeface="思源黑体 CN Bold" panose="020B0800000000000000" pitchFamily="34" charset="-122"/>
                  <a:ea typeface="思源黑体 CN Bold" panose="020B0800000000000000" pitchFamily="34" charset="-122"/>
                </a:rPr>
                <a:t>记住这三条，这是统计学研究的基本观点与创新动力</a:t>
              </a:r>
              <a:r>
                <a:rPr lang="en-US" altLang="zh-CN" sz="2400" dirty="0">
                  <a:latin typeface="思源黑体 CN Bold" panose="020B0800000000000000" pitchFamily="34" charset="-122"/>
                  <a:ea typeface="思源黑体 CN Bold" panose="020B0800000000000000" pitchFamily="34" charset="-122"/>
                </a:rPr>
                <a:t>.</a:t>
              </a:r>
              <a:endParaRPr lang="zh-CN" altLang="en-US" sz="2400" dirty="0">
                <a:latin typeface="思源黑体 CN Bold" panose="020B0800000000000000" pitchFamily="34" charset="-122"/>
                <a:ea typeface="思源黑体 CN Bold" panose="020B0800000000000000"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grpSp>
      <p:sp>
        <p:nvSpPr>
          <p:cNvPr id="3" name="TextBox 30"/>
          <p:cNvSpPr txBox="1"/>
          <p:nvPr/>
        </p:nvSpPr>
        <p:spPr>
          <a:xfrm>
            <a:off x="1990082" y="3178655"/>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统计学的应用领域</a:t>
            </a:r>
            <a:endParaRPr lang="zh-CN" altLang="en-US" sz="3600" dirty="0">
              <a:solidFill>
                <a:srgbClr val="004EA2"/>
              </a:solidFill>
              <a:latin typeface="思源黑体 CN Bold" panose="020B0800000000000000" pitchFamily="34" charset="-122"/>
              <a:ea typeface="思源黑体 CN Bold" panose="020B0800000000000000" pitchFamily="34" charset="-122"/>
            </a:endParaRP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4705083" y="2001433"/>
            <a:ext cx="1242648" cy="1107996"/>
          </a:xfrm>
          <a:prstGeom prst="rect">
            <a:avLst/>
          </a:prstGeom>
        </p:spPr>
        <p:txBody>
          <a:bodyPr wrap="none">
            <a:spAutoFit/>
          </a:bodyPr>
          <a:lstStyle/>
          <a:p>
            <a:pPr lvl="0" algn="ctr">
              <a:defRPr/>
            </a:pPr>
            <a:r>
              <a:rPr lang="en-US" altLang="zh-CN" sz="6600" b="1" i="1" dirty="0">
                <a:solidFill>
                  <a:srgbClr val="004EA2"/>
                </a:solidFill>
                <a:latin typeface="+mj-lt"/>
              </a:rPr>
              <a:t>1.3</a:t>
            </a:r>
            <a:endParaRPr lang="en-US" altLang="zh-CN" sz="6600" b="1" i="1" dirty="0">
              <a:solidFill>
                <a:srgbClr val="004EA2"/>
              </a:solidFill>
              <a:latin typeface="+mj-lt"/>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891044" y="1051090"/>
            <a:ext cx="7125397" cy="623818"/>
            <a:chOff x="832352" y="1684445"/>
            <a:chExt cx="7125397" cy="392927"/>
          </a:xfrm>
        </p:grpSpPr>
        <p:grpSp>
          <p:nvGrpSpPr>
            <p:cNvPr id="12" name="组合 11"/>
            <p:cNvGrpSpPr/>
            <p:nvPr/>
          </p:nvGrpSpPr>
          <p:grpSpPr>
            <a:xfrm>
              <a:off x="832352" y="1684445"/>
              <a:ext cx="7125397" cy="392927"/>
              <a:chOff x="832352" y="1684445"/>
              <a:chExt cx="7125397" cy="392927"/>
            </a:xfrm>
          </p:grpSpPr>
          <p:sp>
            <p:nvSpPr>
              <p:cNvPr id="5" name="矩形 4"/>
              <p:cNvSpPr/>
              <p:nvPr/>
            </p:nvSpPr>
            <p:spPr>
              <a:xfrm>
                <a:off x="873627" y="1684445"/>
                <a:ext cx="7084122" cy="3929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2352" y="1684446"/>
                <a:ext cx="90488" cy="3929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1021272" y="1755572"/>
              <a:ext cx="6735026" cy="271405"/>
            </a:xfrm>
            <a:prstGeom prst="rect">
              <a:avLst/>
            </a:prstGeom>
            <a:noFill/>
            <a:ln w="57150">
              <a:noFill/>
            </a:ln>
          </p:spPr>
          <p:txBody>
            <a:bodyPr wrap="square" anchor="ctr" anchorCtr="0">
              <a:spAutoFit/>
            </a:bodyPr>
            <a:lstStyle/>
            <a:p>
              <a:r>
                <a:rPr lang="zh-CN" altLang="en-US" sz="2200" dirty="0">
                  <a:latin typeface="+mj-lt"/>
                </a:rPr>
                <a:t>在客观世界中，需要认识的现象无穷无尽， 例如：</a:t>
              </a:r>
              <a:endParaRPr lang="zh-CN" altLang="en-US" sz="2200" dirty="0">
                <a:latin typeface="+mj-lt"/>
              </a:endParaRPr>
            </a:p>
          </p:txBody>
        </p:sp>
      </p:grpSp>
      <p:sp>
        <p:nvSpPr>
          <p:cNvPr id="2" name="矩形 1"/>
          <p:cNvSpPr/>
          <p:nvPr/>
        </p:nvSpPr>
        <p:spPr>
          <a:xfrm>
            <a:off x="1932319" y="2125358"/>
            <a:ext cx="6096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国家想要知道经济运行是否正常；</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1839498" y="2623969"/>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32319" y="2701820"/>
            <a:ext cx="6622548"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春运计划者希望预知春运高峰的客流量的分布；</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9" name="直接连接符 28"/>
          <p:cNvCxnSpPr/>
          <p:nvPr/>
        </p:nvCxnSpPr>
        <p:spPr>
          <a:xfrm>
            <a:off x="1839498" y="3214858"/>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32319" y="3301602"/>
            <a:ext cx="8403375"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mj-lt"/>
                <a:ea typeface="思源黑体 CN Normal" panose="020B0400000000000000" pitchFamily="34" charset="-122"/>
              </a:rPr>
              <a:t>人们希望读懂遗传天书</a:t>
            </a:r>
            <a:r>
              <a:rPr lang="en-US" altLang="zh-CN" sz="2400" dirty="0">
                <a:latin typeface="+mj-lt"/>
                <a:ea typeface="思源黑体 CN Normal" panose="020B0400000000000000" pitchFamily="34" charset="-122"/>
              </a:rPr>
              <a:t>—</a:t>
            </a:r>
            <a:r>
              <a:rPr lang="zh-CN" altLang="en-US" sz="2400" dirty="0">
                <a:latin typeface="+mj-lt"/>
                <a:ea typeface="思源黑体 CN Normal" panose="020B0400000000000000" pitchFamily="34" charset="-122"/>
              </a:rPr>
              <a:t>基因序列（</a:t>
            </a:r>
            <a:r>
              <a:rPr lang="en-US" altLang="zh-CN" sz="2400" dirty="0">
                <a:latin typeface="+mj-lt"/>
                <a:ea typeface="思源黑体 CN Normal" panose="020B0400000000000000" pitchFamily="34" charset="-122"/>
              </a:rPr>
              <a:t>A</a:t>
            </a:r>
            <a:r>
              <a:rPr lang="zh-CN" altLang="en-US" sz="2400" dirty="0">
                <a:latin typeface="+mj-lt"/>
                <a:ea typeface="思源黑体 CN Normal" panose="020B0400000000000000" pitchFamily="34" charset="-122"/>
              </a:rPr>
              <a:t>、</a:t>
            </a:r>
            <a:r>
              <a:rPr lang="en-US" altLang="zh-CN" sz="2400" dirty="0">
                <a:latin typeface="+mj-lt"/>
                <a:ea typeface="思源黑体 CN Normal" panose="020B0400000000000000" pitchFamily="34" charset="-122"/>
              </a:rPr>
              <a:t>C</a:t>
            </a:r>
            <a:r>
              <a:rPr lang="zh-CN" altLang="en-US" sz="2400" dirty="0">
                <a:latin typeface="+mj-lt"/>
                <a:ea typeface="思源黑体 CN Normal" panose="020B0400000000000000" pitchFamily="34" charset="-122"/>
              </a:rPr>
              <a:t>、</a:t>
            </a:r>
            <a:r>
              <a:rPr lang="en-US" altLang="zh-CN" sz="2400" dirty="0">
                <a:latin typeface="+mj-lt"/>
                <a:ea typeface="思源黑体 CN Normal" panose="020B0400000000000000" pitchFamily="34" charset="-122"/>
              </a:rPr>
              <a:t>G </a:t>
            </a:r>
            <a:r>
              <a:rPr lang="zh-CN" altLang="en-US" sz="2400" dirty="0">
                <a:latin typeface="+mj-lt"/>
                <a:ea typeface="思源黑体 CN Normal" panose="020B0400000000000000" pitchFamily="34" charset="-122"/>
              </a:rPr>
              <a:t>、 </a:t>
            </a:r>
            <a:r>
              <a:rPr lang="en-US" altLang="zh-CN" sz="2400" dirty="0">
                <a:latin typeface="+mj-lt"/>
                <a:ea typeface="思源黑体 CN Normal" panose="020B0400000000000000" pitchFamily="34" charset="-122"/>
              </a:rPr>
              <a:t>T </a:t>
            </a:r>
            <a:r>
              <a:rPr lang="zh-CN" altLang="en-US" sz="2400" dirty="0">
                <a:latin typeface="+mj-lt"/>
                <a:ea typeface="思源黑体 CN Normal" panose="020B0400000000000000" pitchFamily="34" charset="-122"/>
              </a:rPr>
              <a:t>构成）；</a:t>
            </a:r>
            <a:endParaRPr lang="zh-CN" altLang="en-US" sz="2400" dirty="0">
              <a:latin typeface="+mj-lt"/>
              <a:ea typeface="思源黑体 CN Normal" panose="020B0400000000000000" pitchFamily="34" charset="-122"/>
            </a:endParaRPr>
          </a:p>
        </p:txBody>
      </p:sp>
      <p:cxnSp>
        <p:nvCxnSpPr>
          <p:cNvPr id="31" name="直接连接符 30"/>
          <p:cNvCxnSpPr/>
          <p:nvPr/>
        </p:nvCxnSpPr>
        <p:spPr>
          <a:xfrm>
            <a:off x="1869717" y="3884426"/>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932319" y="3956468"/>
            <a:ext cx="6096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人们关心大气碳浓度与气温之间的关系；</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38" name="直接连接符 37"/>
          <p:cNvCxnSpPr/>
          <p:nvPr/>
        </p:nvCxnSpPr>
        <p:spPr>
          <a:xfrm>
            <a:off x="1869717" y="4490174"/>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958710" y="4642367"/>
            <a:ext cx="6096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在座者希望知道自己的学习能力如何；</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0" name="直接连接符 39"/>
          <p:cNvCxnSpPr/>
          <p:nvPr/>
        </p:nvCxnSpPr>
        <p:spPr>
          <a:xfrm>
            <a:off x="1869717" y="5101339"/>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958710" y="5232322"/>
            <a:ext cx="6904216"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保险公司想要知道各种灾害的分布情况；</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2" name="直接连接符 41"/>
          <p:cNvCxnSpPr/>
          <p:nvPr/>
        </p:nvCxnSpPr>
        <p:spPr>
          <a:xfrm>
            <a:off x="1932319" y="5693987"/>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7" grpId="0"/>
      <p:bldP spid="39" grpId="0"/>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7547" y="1500376"/>
            <a:ext cx="7884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生产管理者想要知道生产线是否在正常工作；</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2155281" y="1962041"/>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155281" y="2213159"/>
            <a:ext cx="7884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药厂想要知道新研制的药品是否更有效；</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9" name="直接连接符 28"/>
          <p:cNvCxnSpPr/>
          <p:nvPr/>
        </p:nvCxnSpPr>
        <p:spPr>
          <a:xfrm>
            <a:off x="2155281" y="2736000"/>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155281" y="3011022"/>
            <a:ext cx="6904216"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mj-lt"/>
                <a:ea typeface="思源黑体 CN Normal" panose="020B0400000000000000" pitchFamily="34" charset="-122"/>
              </a:rPr>
              <a:t>什么样的饮食习惯更有利于健康；</a:t>
            </a:r>
            <a:endParaRPr lang="zh-CN" altLang="en-US" sz="2400" dirty="0">
              <a:latin typeface="+mj-lt"/>
              <a:ea typeface="思源黑体 CN Normal" panose="020B0400000000000000" pitchFamily="34" charset="-122"/>
            </a:endParaRPr>
          </a:p>
        </p:txBody>
      </p:sp>
      <p:cxnSp>
        <p:nvCxnSpPr>
          <p:cNvPr id="31" name="直接连接符 30"/>
          <p:cNvCxnSpPr/>
          <p:nvPr/>
        </p:nvCxnSpPr>
        <p:spPr>
          <a:xfrm>
            <a:off x="2156400" y="3510000"/>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147547" y="3775580"/>
            <a:ext cx="6096000"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粮食产量是否能够满足需求；</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38" name="直接连接符 37"/>
          <p:cNvCxnSpPr/>
          <p:nvPr/>
        </p:nvCxnSpPr>
        <p:spPr>
          <a:xfrm>
            <a:off x="2156400" y="4284000"/>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147547" y="4540138"/>
            <a:ext cx="6904215"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某减肥产品是否象其广告声称的那样有效率；</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0" name="直接连接符 39"/>
          <p:cNvCxnSpPr/>
          <p:nvPr/>
        </p:nvCxnSpPr>
        <p:spPr>
          <a:xfrm>
            <a:off x="2156400" y="5058000"/>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147546" y="5315242"/>
            <a:ext cx="6904216" cy="461665"/>
          </a:xfrm>
          <a:prstGeom prst="rect">
            <a:avLst/>
          </a:prstGeom>
          <a:noFill/>
          <a:ln w="57150">
            <a:noFill/>
          </a:ln>
        </p:spPr>
        <p:txBody>
          <a:bodyPr wrap="square" anchor="ctr" anchorCtr="0">
            <a:spAutoFit/>
          </a:bodyPr>
          <a:lstStyle/>
          <a:p>
            <a:pPr marL="342900" indent="-342900">
              <a:buFont typeface="Arial" panose="020B0604020202020204" pitchFamily="34" charset="0"/>
              <a:buChar char="•"/>
            </a:pPr>
            <a:r>
              <a:rPr lang="zh-CN" altLang="en-US" sz="2400" dirty="0">
                <a:latin typeface="思源黑体 CN Normal" panose="020B0400000000000000" pitchFamily="34" charset="-122"/>
                <a:ea typeface="思源黑体 CN Normal" panose="020B0400000000000000" pitchFamily="34" charset="-122"/>
              </a:rPr>
              <a:t>明天</a:t>
            </a:r>
            <a:r>
              <a:rPr lang="zh-CN" altLang="en-US" sz="2400">
                <a:latin typeface="思源黑体 CN Normal" panose="020B0400000000000000" pitchFamily="34" charset="-122"/>
                <a:ea typeface="思源黑体 CN Normal" panose="020B0400000000000000" pitchFamily="34" charset="-122"/>
              </a:rPr>
              <a:t>是否</a:t>
            </a:r>
            <a:r>
              <a:rPr lang="zh-CN" altLang="en-US" sz="2400" smtClean="0">
                <a:latin typeface="思源黑体 CN Normal" panose="020B0400000000000000" pitchFamily="34" charset="-122"/>
                <a:ea typeface="思源黑体 CN Normal" panose="020B0400000000000000" pitchFamily="34" charset="-122"/>
              </a:rPr>
              <a:t>下雨。</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2" name="直接连接符 41"/>
          <p:cNvCxnSpPr/>
          <p:nvPr/>
        </p:nvCxnSpPr>
        <p:spPr>
          <a:xfrm>
            <a:off x="2156400" y="5832000"/>
            <a:ext cx="697316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7" grpId="0"/>
      <p:bldP spid="39" grpId="0"/>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69253" y="1857010"/>
            <a:ext cx="6983818" cy="420584"/>
            <a:chOff x="1060993" y="5983324"/>
            <a:chExt cx="6983818" cy="420584"/>
          </a:xfrm>
        </p:grpSpPr>
        <p:sp>
          <p:nvSpPr>
            <p:cNvPr id="35" name="矩形 34"/>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24925" y="6003798"/>
              <a:ext cx="6919886" cy="400110"/>
            </a:xfrm>
            <a:prstGeom prst="rect">
              <a:avLst/>
            </a:prstGeom>
          </p:spPr>
          <p:txBody>
            <a:bodyPr wrap="square">
              <a:spAutoFit/>
            </a:bodyPr>
            <a:lstStyle/>
            <a:p>
              <a:r>
                <a:rPr lang="zh-CN" altLang="en-US" sz="2000" b="1" dirty="0">
                  <a:latin typeface="+mj-lt"/>
                  <a:ea typeface="思源黑体 CN Normal" panose="020B0400000000000000" pitchFamily="34" charset="-122"/>
                </a:rPr>
                <a:t>政府部门： </a:t>
              </a:r>
              <a:r>
                <a:rPr lang="zh-CN" altLang="en-US" sz="2000" dirty="0">
                  <a:latin typeface="+mn-ea"/>
                </a:rPr>
                <a:t>人口状况、就业状况、经济状况、发展规划等；</a:t>
              </a:r>
              <a:endParaRPr lang="zh-CN" altLang="en-US" sz="2000" dirty="0">
                <a:latin typeface="+mn-ea"/>
              </a:endParaRPr>
            </a:p>
          </p:txBody>
        </p:sp>
      </p:grpSp>
      <p:sp>
        <p:nvSpPr>
          <p:cNvPr id="9" name="矩形 8"/>
          <p:cNvSpPr/>
          <p:nvPr/>
        </p:nvSpPr>
        <p:spPr>
          <a:xfrm>
            <a:off x="4438552" y="856344"/>
            <a:ext cx="3314896" cy="523220"/>
          </a:xfrm>
          <a:prstGeom prst="rect">
            <a:avLst/>
          </a:prstGeom>
          <a:solidFill>
            <a:srgbClr val="004EA2"/>
          </a:solidFill>
          <a:ln w="57150">
            <a:noFill/>
          </a:ln>
        </p:spPr>
        <p:txBody>
          <a:bodyPr wrap="square" anchor="ctr" anchorCtr="0">
            <a:spAutoFit/>
          </a:bodyPr>
          <a:lstStyle/>
          <a:p>
            <a:pPr algn="ctr"/>
            <a:r>
              <a:rPr lang="zh-CN" altLang="en-US" sz="2800" b="1" dirty="0">
                <a:solidFill>
                  <a:schemeClr val="bg1"/>
                </a:solidFill>
                <a:latin typeface="思源黑体 CN Normal" panose="020B0400000000000000" pitchFamily="34" charset="-122"/>
                <a:ea typeface="思源黑体 CN Normal" panose="020B0400000000000000" pitchFamily="34" charset="-122"/>
              </a:rPr>
              <a:t>应用领域</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p:txBody>
      </p:sp>
      <p:grpSp>
        <p:nvGrpSpPr>
          <p:cNvPr id="16" name="组合 15"/>
          <p:cNvGrpSpPr/>
          <p:nvPr/>
        </p:nvGrpSpPr>
        <p:grpSpPr>
          <a:xfrm>
            <a:off x="2169253" y="2304732"/>
            <a:ext cx="6834786" cy="728360"/>
            <a:chOff x="1060993" y="5983324"/>
            <a:chExt cx="6834786" cy="728360"/>
          </a:xfrm>
        </p:grpSpPr>
        <p:sp>
          <p:nvSpPr>
            <p:cNvPr id="17" name="矩形 16"/>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24924" y="6003798"/>
              <a:ext cx="6770855" cy="707886"/>
            </a:xfrm>
            <a:prstGeom prst="rect">
              <a:avLst/>
            </a:prstGeom>
          </p:spPr>
          <p:txBody>
            <a:bodyPr wrap="square">
              <a:spAutoFit/>
            </a:bodyPr>
            <a:lstStyle/>
            <a:p>
              <a:r>
                <a:rPr lang="zh-CN" altLang="en-US" sz="2000" b="1" dirty="0">
                  <a:latin typeface="+mj-lt"/>
                  <a:ea typeface="思源黑体 CN Normal" panose="020B0400000000000000" pitchFamily="34" charset="-122"/>
                </a:rPr>
                <a:t>自然科学： </a:t>
              </a:r>
              <a:r>
                <a:rPr lang="zh-CN" altLang="en-US" sz="2000" dirty="0">
                  <a:latin typeface="+mn-ea"/>
                </a:rPr>
                <a:t>论文是否能够发表在主要杂志上，很大程度上   </a:t>
              </a:r>
              <a:endParaRPr lang="en-US" altLang="zh-CN" sz="2000" dirty="0">
                <a:latin typeface="+mn-ea"/>
              </a:endParaRPr>
            </a:p>
            <a:p>
              <a:r>
                <a:rPr lang="en-US" altLang="zh-CN" sz="2000" dirty="0">
                  <a:latin typeface="+mn-ea"/>
                </a:rPr>
                <a:t>                        </a:t>
              </a:r>
              <a:r>
                <a:rPr lang="zh-CN" altLang="en-US" sz="2000" dirty="0">
                  <a:latin typeface="+mn-ea"/>
                </a:rPr>
                <a:t>依赖于能否正确使用统计方法；</a:t>
              </a:r>
              <a:endParaRPr lang="zh-CN" altLang="en-US" sz="2000" dirty="0">
                <a:latin typeface="+mn-ea"/>
              </a:endParaRPr>
            </a:p>
          </p:txBody>
        </p:sp>
      </p:grpSp>
      <p:grpSp>
        <p:nvGrpSpPr>
          <p:cNvPr id="19" name="组合 18"/>
          <p:cNvGrpSpPr/>
          <p:nvPr/>
        </p:nvGrpSpPr>
        <p:grpSpPr>
          <a:xfrm>
            <a:off x="2169253" y="3060230"/>
            <a:ext cx="5345518" cy="420584"/>
            <a:chOff x="1060993" y="5983324"/>
            <a:chExt cx="5345518" cy="420584"/>
          </a:xfrm>
        </p:grpSpPr>
        <p:sp>
          <p:nvSpPr>
            <p:cNvPr id="20" name="矩形 19"/>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24925" y="6003798"/>
              <a:ext cx="5281586" cy="400110"/>
            </a:xfrm>
            <a:prstGeom prst="rect">
              <a:avLst/>
            </a:prstGeom>
          </p:spPr>
          <p:txBody>
            <a:bodyPr wrap="square">
              <a:spAutoFit/>
            </a:bodyPr>
            <a:lstStyle/>
            <a:p>
              <a:r>
                <a:rPr lang="zh-CN" altLang="en-US" sz="2000" b="1" dirty="0">
                  <a:latin typeface="+mj-lt"/>
                  <a:ea typeface="思源黑体 CN Normal" panose="020B0400000000000000" pitchFamily="34" charset="-122"/>
                </a:rPr>
                <a:t>社会科学： </a:t>
              </a:r>
              <a:r>
                <a:rPr lang="zh-CN" altLang="en-US" sz="2000" dirty="0">
                  <a:latin typeface="+mn-ea"/>
                </a:rPr>
                <a:t>经济、教育、心理、文字研究等；</a:t>
              </a:r>
              <a:endParaRPr lang="zh-CN" altLang="en-US" sz="2000" dirty="0">
                <a:latin typeface="+mn-ea"/>
              </a:endParaRPr>
            </a:p>
          </p:txBody>
        </p:sp>
      </p:grpSp>
      <p:grpSp>
        <p:nvGrpSpPr>
          <p:cNvPr id="22" name="组合 21"/>
          <p:cNvGrpSpPr/>
          <p:nvPr/>
        </p:nvGrpSpPr>
        <p:grpSpPr>
          <a:xfrm>
            <a:off x="2169253" y="3507952"/>
            <a:ext cx="6666318" cy="420584"/>
            <a:chOff x="1060993" y="5983324"/>
            <a:chExt cx="6666318" cy="420584"/>
          </a:xfrm>
        </p:grpSpPr>
        <p:sp>
          <p:nvSpPr>
            <p:cNvPr id="23" name="矩形 22"/>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4925" y="6003798"/>
              <a:ext cx="6602386" cy="400110"/>
            </a:xfrm>
            <a:prstGeom prst="rect">
              <a:avLst/>
            </a:prstGeom>
          </p:spPr>
          <p:txBody>
            <a:bodyPr wrap="square">
              <a:spAutoFit/>
            </a:bodyPr>
            <a:lstStyle/>
            <a:p>
              <a:r>
                <a:rPr lang="zh-CN" altLang="en-US" sz="2000" b="1" dirty="0">
                  <a:latin typeface="+mj-lt"/>
                  <a:ea typeface="思源黑体 CN Normal" panose="020B0400000000000000" pitchFamily="34" charset="-122"/>
                </a:rPr>
                <a:t>    工业：     </a:t>
              </a:r>
              <a:r>
                <a:rPr lang="zh-CN" altLang="en-US" sz="2000" dirty="0">
                  <a:latin typeface="+mn-ea"/>
                </a:rPr>
                <a:t>研究新产品、质量控制、市场开发等；</a:t>
              </a:r>
              <a:endParaRPr lang="zh-CN" altLang="en-US" sz="2000" dirty="0">
                <a:latin typeface="+mn-ea"/>
              </a:endParaRPr>
            </a:p>
          </p:txBody>
        </p:sp>
      </p:grpSp>
      <p:grpSp>
        <p:nvGrpSpPr>
          <p:cNvPr id="28" name="组合 27"/>
          <p:cNvGrpSpPr/>
          <p:nvPr/>
        </p:nvGrpSpPr>
        <p:grpSpPr>
          <a:xfrm>
            <a:off x="2169253" y="3955674"/>
            <a:ext cx="6666318" cy="420584"/>
            <a:chOff x="1060993" y="5983324"/>
            <a:chExt cx="6666318" cy="420584"/>
          </a:xfrm>
        </p:grpSpPr>
        <p:sp>
          <p:nvSpPr>
            <p:cNvPr id="29" name="矩形 28"/>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24925" y="6003798"/>
              <a:ext cx="6602386" cy="400110"/>
            </a:xfrm>
            <a:prstGeom prst="rect">
              <a:avLst/>
            </a:prstGeom>
          </p:spPr>
          <p:txBody>
            <a:bodyPr wrap="square">
              <a:spAutoFit/>
            </a:bodyPr>
            <a:lstStyle/>
            <a:p>
              <a:r>
                <a:rPr lang="zh-CN" altLang="en-US" sz="2000" b="1" dirty="0">
                  <a:latin typeface="+mj-lt"/>
                  <a:ea typeface="思源黑体 CN Normal" panose="020B0400000000000000" pitchFamily="34" charset="-122"/>
                </a:rPr>
                <a:t>    农业：     </a:t>
              </a:r>
              <a:r>
                <a:rPr lang="zh-CN" altLang="en-US" sz="2000" dirty="0">
                  <a:latin typeface="+mn-ea"/>
                </a:rPr>
                <a:t>植物生长、产量预测、病虫害研究；</a:t>
              </a:r>
              <a:endParaRPr lang="zh-CN" altLang="en-US" sz="2000" dirty="0">
                <a:latin typeface="+mn-ea"/>
              </a:endParaRPr>
            </a:p>
          </p:txBody>
        </p:sp>
      </p:grpSp>
      <p:grpSp>
        <p:nvGrpSpPr>
          <p:cNvPr id="31" name="组合 30"/>
          <p:cNvGrpSpPr/>
          <p:nvPr/>
        </p:nvGrpSpPr>
        <p:grpSpPr>
          <a:xfrm>
            <a:off x="2078765" y="4504885"/>
            <a:ext cx="7357302" cy="728360"/>
            <a:chOff x="1060993" y="5983324"/>
            <a:chExt cx="7357302" cy="728360"/>
          </a:xfrm>
        </p:grpSpPr>
        <p:sp>
          <p:nvSpPr>
            <p:cNvPr id="32" name="矩形 31"/>
            <p:cNvSpPr/>
            <p:nvPr/>
          </p:nvSpPr>
          <p:spPr>
            <a:xfrm>
              <a:off x="1060993" y="5983324"/>
              <a:ext cx="1433918" cy="4205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24925" y="6003798"/>
              <a:ext cx="7293370" cy="707886"/>
            </a:xfrm>
            <a:prstGeom prst="rect">
              <a:avLst/>
            </a:prstGeom>
          </p:spPr>
          <p:txBody>
            <a:bodyPr wrap="square">
              <a:spAutoFit/>
            </a:bodyPr>
            <a:lstStyle/>
            <a:p>
              <a:r>
                <a:rPr lang="zh-CN" altLang="en-US" sz="2000" b="1" dirty="0">
                  <a:latin typeface="+mj-lt"/>
                  <a:ea typeface="思源黑体 CN Normal" panose="020B0400000000000000" pitchFamily="34" charset="-122"/>
                </a:rPr>
                <a:t>日常生活： </a:t>
              </a:r>
              <a:r>
                <a:rPr lang="zh-CN" altLang="en-US" sz="2000" dirty="0">
                  <a:latin typeface="+mn-ea"/>
                </a:rPr>
                <a:t>报纸杂志上常刊登以统计为基础的文章、</a:t>
              </a:r>
              <a:endParaRPr lang="en-US" altLang="zh-CN" sz="2000" dirty="0">
                <a:latin typeface="+mn-ea"/>
              </a:endParaRPr>
            </a:p>
            <a:p>
              <a:r>
                <a:rPr lang="zh-CN" altLang="en-US" sz="2000" dirty="0">
                  <a:latin typeface="+mn-ea"/>
                </a:rPr>
                <a:t>                        民意调查、公正性问题、商品广告等</a:t>
              </a:r>
              <a:endParaRPr lang="zh-CN" altLang="en-US" sz="2000" dirty="0">
                <a:latin typeface="+mn-ea"/>
              </a:endParaRPr>
            </a:p>
          </p:txBody>
        </p:sp>
      </p:grpSp>
      <p:sp>
        <p:nvSpPr>
          <p:cNvPr id="34" name="矩形 33"/>
          <p:cNvSpPr/>
          <p:nvPr/>
        </p:nvSpPr>
        <p:spPr>
          <a:xfrm>
            <a:off x="2270114" y="5606915"/>
            <a:ext cx="7038535" cy="523220"/>
          </a:xfrm>
          <a:prstGeom prst="rect">
            <a:avLst/>
          </a:prstGeom>
          <a:noFill/>
          <a:ln w="57150">
            <a:noFill/>
          </a:ln>
        </p:spPr>
        <p:txBody>
          <a:bodyPr wrap="square" anchor="ctr" anchorCtr="0">
            <a:spAutoFit/>
          </a:bodyPr>
          <a:lstStyle/>
          <a:p>
            <a:r>
              <a:rPr lang="en-US" altLang="zh-CN" sz="2800" dirty="0">
                <a:solidFill>
                  <a:srgbClr val="004EA2"/>
                </a:solidFill>
                <a:latin typeface="+mj-lt"/>
                <a:ea typeface="微软雅黑" panose="020B0503020204020204" charset="-122"/>
              </a:rPr>
              <a:t>For Today's Graduate, Just One Word: Statistics</a:t>
            </a:r>
            <a:endParaRPr lang="en-US" altLang="zh-CN" sz="2800" dirty="0">
              <a:solidFill>
                <a:srgbClr val="004EA2"/>
              </a:solidFill>
              <a:latin typeface="+mj-lt"/>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674795" y="1394901"/>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30"/>
          <p:cNvSpPr txBox="1"/>
          <p:nvPr/>
        </p:nvSpPr>
        <p:spPr>
          <a:xfrm>
            <a:off x="2103107" y="2191592"/>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提高复杂未知现象的研究效率</a:t>
            </a:r>
            <a:endParaRPr lang="zh-CN" altLang="en-US" sz="3600" dirty="0">
              <a:solidFill>
                <a:srgbClr val="004EA2"/>
              </a:solidFill>
              <a:latin typeface="思源黑体 CN Bold" panose="020B0800000000000000" pitchFamily="34" charset="-122"/>
              <a:ea typeface="思源黑体 CN Bold" panose="020B0800000000000000" pitchFamily="34" charset="-122"/>
            </a:endParaRPr>
          </a:p>
        </p:txBody>
      </p:sp>
      <p:sp>
        <p:nvSpPr>
          <p:cNvPr id="26" name="弧形 25"/>
          <p:cNvSpPr/>
          <p:nvPr/>
        </p:nvSpPr>
        <p:spPr>
          <a:xfrm>
            <a:off x="4564267" y="1300821"/>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4564266" y="1277009"/>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p:cNvSpPr/>
          <p:nvPr/>
        </p:nvSpPr>
        <p:spPr>
          <a:xfrm>
            <a:off x="3548067" y="4004965"/>
            <a:ext cx="4504759" cy="769441"/>
          </a:xfrm>
          <a:prstGeom prst="rect">
            <a:avLst/>
          </a:prstGeom>
        </p:spPr>
        <p:txBody>
          <a:bodyPr wrap="none">
            <a:spAutoFit/>
          </a:bodyPr>
          <a:lstStyle/>
          <a:p>
            <a:r>
              <a:rPr lang="zh-CN" altLang="en-US" sz="3200" dirty="0"/>
              <a:t>领域专家   </a:t>
            </a:r>
            <a:r>
              <a:rPr lang="en-US" altLang="zh-CN" sz="4400" b="1" dirty="0">
                <a:solidFill>
                  <a:srgbClr val="FF0000"/>
                </a:solidFill>
              </a:rPr>
              <a:t>+</a:t>
            </a:r>
            <a:r>
              <a:rPr lang="en-US" altLang="zh-CN" sz="3200" dirty="0"/>
              <a:t>    </a:t>
            </a:r>
            <a:r>
              <a:rPr lang="zh-CN" altLang="en-US" sz="3200" dirty="0"/>
              <a:t>统计学家</a:t>
            </a:r>
            <a:endParaRPr lang="zh-CN" altLang="en-US" sz="32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6" presetClass="entr" presetSubtype="37"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91344" y="1328541"/>
            <a:ext cx="9470570" cy="4046664"/>
            <a:chOff x="415333" y="1291988"/>
            <a:chExt cx="8327572" cy="4046664"/>
          </a:xfrm>
        </p:grpSpPr>
        <p:sp>
          <p:nvSpPr>
            <p:cNvPr id="20" name="矩形 19"/>
            <p:cNvSpPr/>
            <p:nvPr/>
          </p:nvSpPr>
          <p:spPr>
            <a:xfrm>
              <a:off x="415333" y="1291988"/>
              <a:ext cx="8327572" cy="1827360"/>
            </a:xfrm>
            <a:prstGeom prst="rect">
              <a:avLst/>
            </a:prstGeom>
          </p:spPr>
          <p:txBody>
            <a:bodyPr wrap="square">
              <a:spAutoFit/>
            </a:bodyPr>
            <a:lstStyle/>
            <a:p>
              <a:pPr>
                <a:lnSpc>
                  <a:spcPct val="120000"/>
                </a:lnSpc>
              </a:pPr>
              <a:r>
                <a:rPr lang="zh-CN" altLang="en-US" sz="2400" dirty="0"/>
                <a:t>        随着研究的进展，未知现象的背景涉及越来越多的领域</a:t>
              </a:r>
              <a:r>
                <a:rPr lang="zh-CN" altLang="en-US" sz="2400" dirty="0">
                  <a:solidFill>
                    <a:srgbClr val="FF0000"/>
                  </a:solidFill>
                </a:rPr>
                <a:t>专业知识</a:t>
              </a:r>
              <a:r>
                <a:rPr lang="zh-CN" altLang="en-US" sz="2400" dirty="0"/>
                <a:t>，这成为统计学家对于该现象的研究阻力；而大多数领域专家虽然熟知专业知识，但不掌握</a:t>
              </a:r>
              <a:r>
                <a:rPr lang="zh-CN" altLang="en-US" sz="2400" dirty="0">
                  <a:solidFill>
                    <a:srgbClr val="FF0000"/>
                  </a:solidFill>
                </a:rPr>
                <a:t>统计学理论和方法</a:t>
              </a:r>
              <a:r>
                <a:rPr lang="zh-CN" altLang="en-US" sz="2400" dirty="0"/>
                <a:t>的最新理论研究成果，这成为领域专家进一步研究的阻力。</a:t>
              </a:r>
              <a:endParaRPr lang="zh-CN" altLang="en-US" sz="2400" dirty="0"/>
            </a:p>
          </p:txBody>
        </p:sp>
        <p:sp>
          <p:nvSpPr>
            <p:cNvPr id="32" name="矩形 31"/>
            <p:cNvSpPr/>
            <p:nvPr/>
          </p:nvSpPr>
          <p:spPr>
            <a:xfrm>
              <a:off x="415333" y="3512190"/>
              <a:ext cx="8327572" cy="1826462"/>
            </a:xfrm>
            <a:prstGeom prst="rect">
              <a:avLst/>
            </a:prstGeom>
          </p:spPr>
          <p:txBody>
            <a:bodyPr wrap="square">
              <a:spAutoFit/>
            </a:bodyPr>
            <a:lstStyle/>
            <a:p>
              <a:pPr>
                <a:lnSpc>
                  <a:spcPct val="120000"/>
                </a:lnSpc>
              </a:pPr>
              <a:r>
                <a:rPr lang="zh-CN" altLang="en-US" sz="2400" dirty="0"/>
                <a:t>        我们应该组建由</a:t>
              </a:r>
              <a:r>
                <a:rPr lang="zh-CN" altLang="en-US" sz="2400" dirty="0">
                  <a:solidFill>
                    <a:srgbClr val="FF0000"/>
                  </a:solidFill>
                </a:rPr>
                <a:t>领域专家和统计学家</a:t>
              </a:r>
              <a:r>
                <a:rPr lang="zh-CN" altLang="en-US" sz="2400" dirty="0"/>
                <a:t>构成的跨学科交叉研究团队，在研究过程中取长补短，高效获取创新性成果，加速未知现象研究流程。</a:t>
              </a:r>
              <a:endParaRPr lang="zh-CN" altLang="en-US" sz="2400" dirty="0"/>
            </a:p>
            <a:p>
              <a:pPr>
                <a:lnSpc>
                  <a:spcPct val="120000"/>
                </a:lnSpc>
              </a:pPr>
              <a:endParaRPr lang="zh-CN" altLang="en-US" sz="2400"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92309" y="2027075"/>
            <a:ext cx="2034099" cy="2034099"/>
            <a:chOff x="3292309" y="2027075"/>
            <a:chExt cx="2034099" cy="2034099"/>
          </a:xfrm>
        </p:grpSpPr>
        <p:sp>
          <p:nvSpPr>
            <p:cNvPr id="19" name="椭圆 18"/>
            <p:cNvSpPr/>
            <p:nvPr/>
          </p:nvSpPr>
          <p:spPr>
            <a:xfrm>
              <a:off x="3292309" y="2027075"/>
              <a:ext cx="2034099" cy="203409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alytics_156370"/>
            <p:cNvSpPr>
              <a:spLocks noChangeAspect="1"/>
            </p:cNvSpPr>
            <p:nvPr/>
          </p:nvSpPr>
          <p:spPr bwMode="auto">
            <a:xfrm>
              <a:off x="3995283" y="2329574"/>
              <a:ext cx="628150" cy="595561"/>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grpSp>
      <p:sp>
        <p:nvSpPr>
          <p:cNvPr id="3" name="TextBox 30"/>
          <p:cNvSpPr txBox="1"/>
          <p:nvPr/>
        </p:nvSpPr>
        <p:spPr>
          <a:xfrm>
            <a:off x="2250392" y="3227634"/>
            <a:ext cx="7394678" cy="553998"/>
          </a:xfrm>
          <a:prstGeom prst="rect">
            <a:avLst/>
          </a:prstGeom>
          <a:noFill/>
        </p:spPr>
        <p:txBody>
          <a:bodyPr wrap="square" lIns="0" tIns="0" rIns="0" bIns="0" rtlCol="0">
            <a:spAutoFit/>
          </a:bodyPr>
          <a:lstStyle/>
          <a:p>
            <a:pPr lvl="0" algn="ctr">
              <a:defRPr/>
            </a:pPr>
            <a:r>
              <a:rPr lang="zh-CN" altLang="en-US" sz="3600" dirty="0">
                <a:solidFill>
                  <a:srgbClr val="004EA2"/>
                </a:solidFill>
                <a:latin typeface="思源黑体 CN Bold" panose="020B0800000000000000" pitchFamily="34" charset="-122"/>
                <a:ea typeface="思源黑体 CN Bold" panose="020B0800000000000000" pitchFamily="34" charset="-122"/>
              </a:rPr>
              <a:t>数学、概率论、统计学与统计软件</a:t>
            </a:r>
            <a:endParaRPr lang="zh-CN" altLang="en-US" sz="3600" dirty="0">
              <a:solidFill>
                <a:srgbClr val="004EA2"/>
              </a:solidFill>
              <a:latin typeface="思源黑体 CN Bold" panose="020B0800000000000000" pitchFamily="34" charset="-122"/>
              <a:ea typeface="思源黑体 CN Bold" panose="020B0800000000000000" pitchFamily="34" charset="-122"/>
            </a:endParaRPr>
          </a:p>
        </p:txBody>
      </p:sp>
      <p:sp>
        <p:nvSpPr>
          <p:cNvPr id="26" name="弧形 25"/>
          <p:cNvSpPr/>
          <p:nvPr/>
        </p:nvSpPr>
        <p:spPr>
          <a:xfrm>
            <a:off x="3181781" y="1921307"/>
            <a:ext cx="2255159" cy="2255159"/>
          </a:xfrm>
          <a:prstGeom prst="arc">
            <a:avLst>
              <a:gd name="adj1" fmla="val 11138046"/>
              <a:gd name="adj2" fmla="val 1841420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rot="10373949">
            <a:off x="3181780" y="1897495"/>
            <a:ext cx="2255159" cy="2255159"/>
          </a:xfrm>
          <a:prstGeom prst="arc">
            <a:avLst>
              <a:gd name="adj1" fmla="val 13196809"/>
              <a:gd name="adj2" fmla="val 18630298"/>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4705083" y="2001433"/>
            <a:ext cx="1242648" cy="1107996"/>
          </a:xfrm>
          <a:prstGeom prst="rect">
            <a:avLst/>
          </a:prstGeom>
        </p:spPr>
        <p:txBody>
          <a:bodyPr wrap="none">
            <a:spAutoFit/>
          </a:bodyPr>
          <a:lstStyle/>
          <a:p>
            <a:pPr lvl="0" algn="ctr">
              <a:defRPr/>
            </a:pPr>
            <a:r>
              <a:rPr lang="en-US" altLang="zh-CN" sz="6600" b="1" i="1" dirty="0">
                <a:solidFill>
                  <a:srgbClr val="004EA2"/>
                </a:solidFill>
                <a:latin typeface="+mj-lt"/>
              </a:rPr>
              <a:t>1.4</a:t>
            </a:r>
            <a:endParaRPr lang="en-US" altLang="zh-CN" sz="6600" b="1" i="1" dirty="0">
              <a:solidFill>
                <a:srgbClr val="004EA2"/>
              </a:solidFill>
              <a:latin typeface="+mj-lt"/>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42575" y="1186798"/>
            <a:ext cx="7490566" cy="727355"/>
          </a:xfrm>
          <a:prstGeom prst="rect">
            <a:avLst/>
          </a:prstGeom>
        </p:spPr>
        <p:txBody>
          <a:bodyPr/>
          <a:lstStyle/>
          <a:p>
            <a:pPr marL="0" indent="0">
              <a:buNone/>
            </a:pPr>
            <a:r>
              <a:rPr lang="zh-CN" altLang="en-US" dirty="0"/>
              <a:t>参考书目</a:t>
            </a:r>
            <a:r>
              <a:rPr lang="en-US" altLang="zh-CN" dirty="0"/>
              <a:t>1</a:t>
            </a:r>
            <a:r>
              <a:rPr lang="zh-CN" altLang="en-US" dirty="0"/>
              <a:t>：统计学 基本概念和方法，埃维森著 吴喜之 等译 高等教育出版社，</a:t>
            </a:r>
            <a:r>
              <a:rPr lang="en-US" altLang="zh-CN" dirty="0"/>
              <a:t>2000</a:t>
            </a:r>
            <a:endParaRPr lang="en-US" altLang="zh-CN" dirty="0"/>
          </a:p>
          <a:p>
            <a:endParaRPr lang="en-US" dirty="0"/>
          </a:p>
        </p:txBody>
      </p:sp>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02E3F255-635B-4940-8E4A-3618EA30D73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968669" y="2074978"/>
            <a:ext cx="5715139" cy="376780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41042" y="4330886"/>
            <a:ext cx="1586402" cy="4817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41042" y="3286577"/>
            <a:ext cx="1586402" cy="4817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1042" y="2305236"/>
            <a:ext cx="1586402" cy="4817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1042" y="1445971"/>
            <a:ext cx="9478543" cy="481702"/>
            <a:chOff x="982780" y="5725621"/>
            <a:chExt cx="8807484" cy="481702"/>
          </a:xfrm>
        </p:grpSpPr>
        <p:sp>
          <p:nvSpPr>
            <p:cNvPr id="35" name="矩形 34"/>
            <p:cNvSpPr/>
            <p:nvPr/>
          </p:nvSpPr>
          <p:spPr>
            <a:xfrm>
              <a:off x="982780" y="5725621"/>
              <a:ext cx="1474088" cy="4817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28684" y="5730706"/>
              <a:ext cx="8761580" cy="461665"/>
            </a:xfrm>
            <a:prstGeom prst="rect">
              <a:avLst/>
            </a:prstGeom>
          </p:spPr>
          <p:txBody>
            <a:bodyPr wrap="square">
              <a:spAutoFit/>
            </a:bodyPr>
            <a:lstStyle/>
            <a:p>
              <a:r>
                <a:rPr lang="zh-CN" altLang="en-US" sz="2400" b="1" dirty="0">
                  <a:latin typeface="+mj-lt"/>
                  <a:ea typeface="思源黑体 CN Normal" panose="020B0400000000000000" pitchFamily="34" charset="-122"/>
                </a:rPr>
                <a:t>   统计学：   </a:t>
              </a:r>
              <a:r>
                <a:rPr lang="zh-CN" altLang="en-US" sz="2400" dirty="0">
                  <a:latin typeface="+mj-lt"/>
                  <a:ea typeface="思源黑体 CN Normal" panose="020B0400000000000000" pitchFamily="34" charset="-122"/>
                </a:rPr>
                <a:t>建立在观测数据基础之上的归纳推理，</a:t>
              </a:r>
              <a:r>
                <a:rPr lang="en-US" altLang="zh-CN" sz="2400" dirty="0">
                  <a:latin typeface="+mj-lt"/>
                  <a:ea typeface="思源黑体 CN Normal" panose="020B0400000000000000" pitchFamily="34" charset="-122"/>
                </a:rPr>
                <a:t> </a:t>
              </a:r>
              <a:r>
                <a:rPr lang="zh-CN" altLang="en-US" sz="2400" dirty="0">
                  <a:latin typeface="+mj-lt"/>
                  <a:ea typeface="思源黑体 CN Normal" panose="020B0400000000000000" pitchFamily="34" charset="-122"/>
                </a:rPr>
                <a:t>由局部归纳总体。</a:t>
              </a:r>
              <a:endParaRPr lang="zh-CN" altLang="en-US" sz="2400" dirty="0">
                <a:latin typeface="+mn-ea"/>
              </a:endParaRPr>
            </a:p>
          </p:txBody>
        </p:sp>
      </p:grpSp>
      <p:sp>
        <p:nvSpPr>
          <p:cNvPr id="24" name="矩形 23"/>
          <p:cNvSpPr/>
          <p:nvPr/>
        </p:nvSpPr>
        <p:spPr>
          <a:xfrm>
            <a:off x="1138493" y="2292961"/>
            <a:ext cx="9915013" cy="461665"/>
          </a:xfrm>
          <a:prstGeom prst="rect">
            <a:avLst/>
          </a:prstGeom>
        </p:spPr>
        <p:txBody>
          <a:bodyPr wrap="square">
            <a:spAutoFit/>
          </a:bodyPr>
          <a:lstStyle/>
          <a:p>
            <a:r>
              <a:rPr lang="zh-CN" altLang="en-US" sz="2400" b="1" dirty="0">
                <a:latin typeface="+mj-lt"/>
                <a:ea typeface="思源黑体 CN Normal" panose="020B0400000000000000" pitchFamily="34" charset="-122"/>
              </a:rPr>
              <a:t>    数学：     </a:t>
            </a:r>
            <a:r>
              <a:rPr lang="zh-CN" altLang="en-US" sz="2400" dirty="0">
                <a:latin typeface="+mj-lt"/>
                <a:ea typeface="思源黑体 CN Normal" panose="020B0400000000000000" pitchFamily="34" charset="-122"/>
              </a:rPr>
              <a:t>建立在公理体系基础之上的演绎推理，</a:t>
            </a:r>
            <a:r>
              <a:rPr lang="en-US" altLang="zh-CN" sz="2400" dirty="0">
                <a:latin typeface="+mj-lt"/>
                <a:ea typeface="思源黑体 CN Normal" panose="020B0400000000000000" pitchFamily="34" charset="-122"/>
              </a:rPr>
              <a:t>  </a:t>
            </a:r>
            <a:r>
              <a:rPr lang="zh-CN" altLang="en-US" sz="2400" dirty="0">
                <a:latin typeface="+mj-lt"/>
                <a:ea typeface="思源黑体 CN Normal" panose="020B0400000000000000" pitchFamily="34" charset="-122"/>
              </a:rPr>
              <a:t>由公理演绎理论体系。</a:t>
            </a:r>
            <a:endParaRPr lang="zh-CN" altLang="en-US" sz="2400" dirty="0">
              <a:latin typeface="+mn-ea"/>
            </a:endParaRPr>
          </a:p>
        </p:txBody>
      </p:sp>
      <p:sp>
        <p:nvSpPr>
          <p:cNvPr id="14" name="矩形 13"/>
          <p:cNvSpPr/>
          <p:nvPr/>
        </p:nvSpPr>
        <p:spPr>
          <a:xfrm>
            <a:off x="1139703" y="3286577"/>
            <a:ext cx="9871584" cy="830997"/>
          </a:xfrm>
          <a:prstGeom prst="rect">
            <a:avLst/>
          </a:prstGeom>
        </p:spPr>
        <p:txBody>
          <a:bodyPr wrap="square">
            <a:spAutoFit/>
          </a:bodyPr>
          <a:lstStyle/>
          <a:p>
            <a:r>
              <a:rPr lang="zh-CN" altLang="en-US" sz="2400" b="1" dirty="0">
                <a:latin typeface="+mj-lt"/>
                <a:ea typeface="思源黑体 CN Normal" panose="020B0400000000000000" pitchFamily="34" charset="-122"/>
              </a:rPr>
              <a:t>   概率论：   </a:t>
            </a:r>
            <a:r>
              <a:rPr lang="zh-CN" altLang="en-US" sz="2400" dirty="0">
                <a:latin typeface="+mj-lt"/>
                <a:ea typeface="思源黑体 CN Normal" panose="020B0400000000000000" pitchFamily="34" charset="-122"/>
              </a:rPr>
              <a:t>数学的一个研究随机现象的分支，其公理体系由概率的非负</a:t>
            </a:r>
            <a:endParaRPr lang="en-US" altLang="zh-CN" sz="2400" dirty="0">
              <a:latin typeface="+mj-lt"/>
              <a:ea typeface="思源黑体 CN Normal" panose="020B0400000000000000" pitchFamily="34" charset="-122"/>
            </a:endParaRPr>
          </a:p>
          <a:p>
            <a:r>
              <a:rPr lang="en-US" altLang="zh-CN" sz="2400" dirty="0">
                <a:latin typeface="+mj-lt"/>
                <a:ea typeface="思源黑体 CN Normal" panose="020B0400000000000000" pitchFamily="34" charset="-122"/>
              </a:rPr>
              <a:t>                      </a:t>
            </a:r>
            <a:r>
              <a:rPr lang="zh-CN" altLang="en-US" sz="2400" dirty="0">
                <a:latin typeface="+mj-lt"/>
                <a:ea typeface="思源黑体 CN Normal" panose="020B0400000000000000" pitchFamily="34" charset="-122"/>
              </a:rPr>
              <a:t>性、规范性和可列可加性构成。</a:t>
            </a:r>
            <a:endParaRPr lang="zh-CN" altLang="en-US" sz="2400" dirty="0">
              <a:latin typeface="+mn-ea"/>
            </a:endParaRPr>
          </a:p>
        </p:txBody>
      </p:sp>
      <p:sp>
        <p:nvSpPr>
          <p:cNvPr id="15" name="矩形 14"/>
          <p:cNvSpPr/>
          <p:nvPr/>
        </p:nvSpPr>
        <p:spPr>
          <a:xfrm>
            <a:off x="1041042" y="4318372"/>
            <a:ext cx="7293370" cy="461665"/>
          </a:xfrm>
          <a:prstGeom prst="rect">
            <a:avLst/>
          </a:prstGeom>
        </p:spPr>
        <p:txBody>
          <a:bodyPr wrap="square">
            <a:spAutoFit/>
          </a:bodyPr>
          <a:lstStyle/>
          <a:p>
            <a:r>
              <a:rPr lang="zh-CN" altLang="en-US" sz="2400" b="1" dirty="0">
                <a:latin typeface="+mj-lt"/>
                <a:ea typeface="思源黑体 CN Normal" panose="020B0400000000000000" pitchFamily="34" charset="-122"/>
              </a:rPr>
              <a:t>统计软件：   </a:t>
            </a:r>
            <a:r>
              <a:rPr lang="zh-CN" altLang="en-US" sz="2400" dirty="0">
                <a:latin typeface="+mj-lt"/>
                <a:ea typeface="思源黑体 CN Normal" panose="020B0400000000000000" pitchFamily="34" charset="-122"/>
              </a:rPr>
              <a:t>是已有统计原理与知识的集成。</a:t>
            </a:r>
            <a:endParaRPr lang="zh-CN" altLang="en-US" sz="2400" dirty="0">
              <a:latin typeface="+mn-ea"/>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718764" y="1692974"/>
            <a:ext cx="8296093" cy="2835778"/>
            <a:chOff x="1221366" y="3200091"/>
            <a:chExt cx="6432300" cy="2835778"/>
          </a:xfrm>
        </p:grpSpPr>
        <p:sp>
          <p:nvSpPr>
            <p:cNvPr id="30" name="矩形 29"/>
            <p:cNvSpPr/>
            <p:nvPr/>
          </p:nvSpPr>
          <p:spPr>
            <a:xfrm>
              <a:off x="1221366" y="3200091"/>
              <a:ext cx="1000201" cy="565348"/>
            </a:xfrm>
            <a:prstGeom prst="rect">
              <a:avLst/>
            </a:prstGeom>
          </p:spPr>
          <p:txBody>
            <a:bodyPr wrap="square">
              <a:spAutoFit/>
            </a:bodyPr>
            <a:lstStyle/>
            <a:p>
              <a:pPr>
                <a:lnSpc>
                  <a:spcPct val="120000"/>
                </a:lnSpc>
              </a:pPr>
              <a:r>
                <a:rPr lang="zh-CN" altLang="en-US" sz="2800" b="1" dirty="0">
                  <a:solidFill>
                    <a:srgbClr val="004EA2"/>
                  </a:solidFill>
                </a:rPr>
                <a:t>注意：</a:t>
              </a:r>
              <a:endParaRPr lang="zh-CN" altLang="en-US" sz="2800" b="1" dirty="0">
                <a:solidFill>
                  <a:srgbClr val="004EA2"/>
                </a:solidFill>
              </a:endParaRPr>
            </a:p>
          </p:txBody>
        </p:sp>
        <p:sp>
          <p:nvSpPr>
            <p:cNvPr id="51" name="矩形 50"/>
            <p:cNvSpPr/>
            <p:nvPr/>
          </p:nvSpPr>
          <p:spPr>
            <a:xfrm>
              <a:off x="1221366" y="3765439"/>
              <a:ext cx="6432300" cy="2270430"/>
            </a:xfrm>
            <a:prstGeom prst="rect">
              <a:avLst/>
            </a:prstGeom>
          </p:spPr>
          <p:txBody>
            <a:bodyPr wrap="square">
              <a:spAutoFit/>
            </a:bodyPr>
            <a:lstStyle/>
            <a:p>
              <a:pPr>
                <a:lnSpc>
                  <a:spcPct val="120000"/>
                </a:lnSpc>
                <a:spcBef>
                  <a:spcPts val="1200"/>
                </a:spcBef>
              </a:pPr>
              <a:r>
                <a:rPr lang="zh-CN" altLang="en-US" sz="2800" dirty="0"/>
                <a:t>        研究统计模型和方法的性质需要坚实的数学和概率论基础；</a:t>
              </a:r>
              <a:endParaRPr lang="zh-CN" altLang="en-US" sz="2800" dirty="0"/>
            </a:p>
            <a:p>
              <a:pPr>
                <a:lnSpc>
                  <a:spcPct val="120000"/>
                </a:lnSpc>
                <a:spcBef>
                  <a:spcPts val="1200"/>
                </a:spcBef>
              </a:pPr>
              <a:r>
                <a:rPr lang="zh-CN" altLang="en-US" sz="2800" dirty="0"/>
                <a:t>        在统计思想指导下使用统计软件能解决大量应用问题，盲目地使用统计软件会降低结论的可信性。</a:t>
              </a:r>
              <a:endParaRPr lang="en-US" altLang="zh-CN" sz="2800" dirty="0"/>
            </a:p>
          </p:txBody>
        </p:sp>
      </p:gr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635213" y="1118822"/>
            <a:ext cx="6411515" cy="519773"/>
            <a:chOff x="1676400" y="988194"/>
            <a:chExt cx="6411515" cy="519773"/>
          </a:xfrm>
        </p:grpSpPr>
        <p:grpSp>
          <p:nvGrpSpPr>
            <p:cNvPr id="13" name="组合 12"/>
            <p:cNvGrpSpPr/>
            <p:nvPr/>
          </p:nvGrpSpPr>
          <p:grpSpPr>
            <a:xfrm>
              <a:off x="1676400" y="988194"/>
              <a:ext cx="6381749" cy="519773"/>
              <a:chOff x="1676400" y="988194"/>
              <a:chExt cx="6381749" cy="519773"/>
            </a:xfrm>
          </p:grpSpPr>
          <p:sp>
            <p:nvSpPr>
              <p:cNvPr id="22" name="矩形 21"/>
              <p:cNvSpPr/>
              <p:nvPr/>
            </p:nvSpPr>
            <p:spPr>
              <a:xfrm>
                <a:off x="1676400" y="988194"/>
                <a:ext cx="638174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50294" y="1182412"/>
                <a:ext cx="511349" cy="158665"/>
                <a:chOff x="1750294" y="1182412"/>
                <a:chExt cx="511349" cy="158665"/>
              </a:xfrm>
            </p:grpSpPr>
            <p:grpSp>
              <p:nvGrpSpPr>
                <p:cNvPr id="24" name="组合 23"/>
                <p:cNvGrpSpPr/>
                <p:nvPr/>
              </p:nvGrpSpPr>
              <p:grpSpPr>
                <a:xfrm>
                  <a:off x="1782744" y="1182412"/>
                  <a:ext cx="442916" cy="158665"/>
                  <a:chOff x="1612104" y="779548"/>
                  <a:chExt cx="442916" cy="158665"/>
                </a:xfrm>
              </p:grpSpPr>
              <p:cxnSp>
                <p:nvCxnSpPr>
                  <p:cNvPr id="27" name="直接连接符 2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TextBox 30"/>
            <p:cNvSpPr txBox="1"/>
            <p:nvPr/>
          </p:nvSpPr>
          <p:spPr>
            <a:xfrm>
              <a:off x="2470808" y="1015524"/>
              <a:ext cx="5617107"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基本统计思想和方法“不高深”</a:t>
              </a:r>
              <a:endParaRPr lang="zh-CN" altLang="en-US" sz="3200" b="1" dirty="0">
                <a:solidFill>
                  <a:schemeClr val="bg1"/>
                </a:solidFill>
                <a:latin typeface="+mj-lt"/>
                <a:ea typeface="思源黑体 CN Bold" panose="020B0800000000000000" pitchFamily="34" charset="-122"/>
              </a:endParaRPr>
            </a:p>
          </p:txBody>
        </p:sp>
      </p:grpSp>
      <p:grpSp>
        <p:nvGrpSpPr>
          <p:cNvPr id="19" name="组合 18"/>
          <p:cNvGrpSpPr/>
          <p:nvPr/>
        </p:nvGrpSpPr>
        <p:grpSpPr>
          <a:xfrm>
            <a:off x="1565910" y="2316751"/>
            <a:ext cx="5832383" cy="523220"/>
            <a:chOff x="1827267" y="1754645"/>
            <a:chExt cx="5832383" cy="523220"/>
          </a:xfrm>
        </p:grpSpPr>
        <p:sp>
          <p:nvSpPr>
            <p:cNvPr id="33" name="analytics_156370"/>
            <p:cNvSpPr>
              <a:spLocks noChangeAspect="1"/>
            </p:cNvSpPr>
            <p:nvPr/>
          </p:nvSpPr>
          <p:spPr bwMode="auto">
            <a:xfrm>
              <a:off x="1827267" y="1905903"/>
              <a:ext cx="316126" cy="299724"/>
            </a:xfrm>
            <a:custGeom>
              <a:avLst/>
              <a:gdLst>
                <a:gd name="connsiteX0" fmla="*/ 239549 w 606580"/>
                <a:gd name="connsiteY0" fmla="*/ 479442 h 575108"/>
                <a:gd name="connsiteX1" fmla="*/ 230264 w 606580"/>
                <a:gd name="connsiteY1" fmla="*/ 544239 h 575108"/>
                <a:gd name="connsiteX2" fmla="*/ 376315 w 606580"/>
                <a:gd name="connsiteY2" fmla="*/ 544239 h 575108"/>
                <a:gd name="connsiteX3" fmla="*/ 367030 w 606580"/>
                <a:gd name="connsiteY3" fmla="*/ 479442 h 575108"/>
                <a:gd name="connsiteX4" fmla="*/ 18941 w 606580"/>
                <a:gd name="connsiteY4" fmla="*/ 419558 h 575108"/>
                <a:gd name="connsiteX5" fmla="*/ 18941 w 606580"/>
                <a:gd name="connsiteY5" fmla="*/ 458028 h 575108"/>
                <a:gd name="connsiteX6" fmla="*/ 21448 w 606580"/>
                <a:gd name="connsiteY6" fmla="*/ 460439 h 575108"/>
                <a:gd name="connsiteX7" fmla="*/ 223115 w 606580"/>
                <a:gd name="connsiteY7" fmla="*/ 460439 h 575108"/>
                <a:gd name="connsiteX8" fmla="*/ 383465 w 606580"/>
                <a:gd name="connsiteY8" fmla="*/ 460439 h 575108"/>
                <a:gd name="connsiteX9" fmla="*/ 585132 w 606580"/>
                <a:gd name="connsiteY9" fmla="*/ 460439 h 575108"/>
                <a:gd name="connsiteX10" fmla="*/ 587639 w 606580"/>
                <a:gd name="connsiteY10" fmla="*/ 458028 h 575108"/>
                <a:gd name="connsiteX11" fmla="*/ 587639 w 606580"/>
                <a:gd name="connsiteY11" fmla="*/ 419558 h 575108"/>
                <a:gd name="connsiteX12" fmla="*/ 116042 w 606580"/>
                <a:gd name="connsiteY12" fmla="*/ 229763 h 575108"/>
                <a:gd name="connsiteX13" fmla="*/ 116042 w 606580"/>
                <a:gd name="connsiteY13" fmla="*/ 346403 h 575108"/>
                <a:gd name="connsiteX14" fmla="*/ 140744 w 606580"/>
                <a:gd name="connsiteY14" fmla="*/ 346403 h 575108"/>
                <a:gd name="connsiteX15" fmla="*/ 140744 w 606580"/>
                <a:gd name="connsiteY15" fmla="*/ 229763 h 575108"/>
                <a:gd name="connsiteX16" fmla="*/ 97098 w 606580"/>
                <a:gd name="connsiteY16" fmla="*/ 210849 h 575108"/>
                <a:gd name="connsiteX17" fmla="*/ 159689 w 606580"/>
                <a:gd name="connsiteY17" fmla="*/ 210849 h 575108"/>
                <a:gd name="connsiteX18" fmla="*/ 159689 w 606580"/>
                <a:gd name="connsiteY18" fmla="*/ 365317 h 575108"/>
                <a:gd name="connsiteX19" fmla="*/ 97098 w 606580"/>
                <a:gd name="connsiteY19" fmla="*/ 365317 h 575108"/>
                <a:gd name="connsiteX20" fmla="*/ 465829 w 606580"/>
                <a:gd name="connsiteY20" fmla="*/ 200119 h 575108"/>
                <a:gd name="connsiteX21" fmla="*/ 465829 w 606580"/>
                <a:gd name="connsiteY21" fmla="*/ 346834 h 575108"/>
                <a:gd name="connsiteX22" fmla="*/ 490615 w 606580"/>
                <a:gd name="connsiteY22" fmla="*/ 346834 h 575108"/>
                <a:gd name="connsiteX23" fmla="*/ 490615 w 606580"/>
                <a:gd name="connsiteY23" fmla="*/ 200119 h 575108"/>
                <a:gd name="connsiteX24" fmla="*/ 446891 w 606580"/>
                <a:gd name="connsiteY24" fmla="*/ 181212 h 575108"/>
                <a:gd name="connsiteX25" fmla="*/ 509553 w 606580"/>
                <a:gd name="connsiteY25" fmla="*/ 181212 h 575108"/>
                <a:gd name="connsiteX26" fmla="*/ 509553 w 606580"/>
                <a:gd name="connsiteY26" fmla="*/ 365741 h 575108"/>
                <a:gd name="connsiteX27" fmla="*/ 446891 w 606580"/>
                <a:gd name="connsiteY27" fmla="*/ 365741 h 575108"/>
                <a:gd name="connsiteX28" fmla="*/ 203510 w 606580"/>
                <a:gd name="connsiteY28" fmla="*/ 154399 h 575108"/>
                <a:gd name="connsiteX29" fmla="*/ 203510 w 606580"/>
                <a:gd name="connsiteY29" fmla="*/ 346405 h 575108"/>
                <a:gd name="connsiteX30" fmla="*/ 228232 w 606580"/>
                <a:gd name="connsiteY30" fmla="*/ 346405 h 575108"/>
                <a:gd name="connsiteX31" fmla="*/ 228232 w 606580"/>
                <a:gd name="connsiteY31" fmla="*/ 154399 h 575108"/>
                <a:gd name="connsiteX32" fmla="*/ 184458 w 606580"/>
                <a:gd name="connsiteY32" fmla="*/ 135486 h 575108"/>
                <a:gd name="connsiteX33" fmla="*/ 247191 w 606580"/>
                <a:gd name="connsiteY33" fmla="*/ 135486 h 575108"/>
                <a:gd name="connsiteX34" fmla="*/ 247191 w 606580"/>
                <a:gd name="connsiteY34" fmla="*/ 365318 h 575108"/>
                <a:gd name="connsiteX35" fmla="*/ 184458 w 606580"/>
                <a:gd name="connsiteY35" fmla="*/ 365318 h 575108"/>
                <a:gd name="connsiteX36" fmla="*/ 378327 w 606580"/>
                <a:gd name="connsiteY36" fmla="*/ 88772 h 575108"/>
                <a:gd name="connsiteX37" fmla="*/ 378327 w 606580"/>
                <a:gd name="connsiteY37" fmla="*/ 346405 h 575108"/>
                <a:gd name="connsiteX38" fmla="*/ 403113 w 606580"/>
                <a:gd name="connsiteY38" fmla="*/ 346405 h 575108"/>
                <a:gd name="connsiteX39" fmla="*/ 403113 w 606580"/>
                <a:gd name="connsiteY39" fmla="*/ 88772 h 575108"/>
                <a:gd name="connsiteX40" fmla="*/ 359389 w 606580"/>
                <a:gd name="connsiteY40" fmla="*/ 69860 h 575108"/>
                <a:gd name="connsiteX41" fmla="*/ 422051 w 606580"/>
                <a:gd name="connsiteY41" fmla="*/ 69860 h 575108"/>
                <a:gd name="connsiteX42" fmla="*/ 422051 w 606580"/>
                <a:gd name="connsiteY42" fmla="*/ 365317 h 575108"/>
                <a:gd name="connsiteX43" fmla="*/ 359389 w 606580"/>
                <a:gd name="connsiteY43" fmla="*/ 365317 h 575108"/>
                <a:gd name="connsiteX44" fmla="*/ 21448 w 606580"/>
                <a:gd name="connsiteY44" fmla="*/ 36894 h 575108"/>
                <a:gd name="connsiteX45" fmla="*/ 18941 w 606580"/>
                <a:gd name="connsiteY45" fmla="*/ 39397 h 575108"/>
                <a:gd name="connsiteX46" fmla="*/ 18941 w 606580"/>
                <a:gd name="connsiteY46" fmla="*/ 400647 h 575108"/>
                <a:gd name="connsiteX47" fmla="*/ 587639 w 606580"/>
                <a:gd name="connsiteY47" fmla="*/ 400647 h 575108"/>
                <a:gd name="connsiteX48" fmla="*/ 587639 w 606580"/>
                <a:gd name="connsiteY48" fmla="*/ 39397 h 575108"/>
                <a:gd name="connsiteX49" fmla="*/ 585132 w 606580"/>
                <a:gd name="connsiteY49" fmla="*/ 36894 h 575108"/>
                <a:gd name="connsiteX50" fmla="*/ 334626 w 606580"/>
                <a:gd name="connsiteY50" fmla="*/ 36894 h 575108"/>
                <a:gd name="connsiteX51" fmla="*/ 334626 w 606580"/>
                <a:gd name="connsiteY51" fmla="*/ 365329 h 575108"/>
                <a:gd name="connsiteX52" fmla="*/ 271954 w 606580"/>
                <a:gd name="connsiteY52" fmla="*/ 365329 h 575108"/>
                <a:gd name="connsiteX53" fmla="*/ 271954 w 606580"/>
                <a:gd name="connsiteY53" fmla="*/ 36894 h 575108"/>
                <a:gd name="connsiteX54" fmla="*/ 290895 w 606580"/>
                <a:gd name="connsiteY54" fmla="*/ 18911 h 575108"/>
                <a:gd name="connsiteX55" fmla="*/ 290895 w 606580"/>
                <a:gd name="connsiteY55" fmla="*/ 346418 h 575108"/>
                <a:gd name="connsiteX56" fmla="*/ 315685 w 606580"/>
                <a:gd name="connsiteY56" fmla="*/ 346418 h 575108"/>
                <a:gd name="connsiteX57" fmla="*/ 315685 w 606580"/>
                <a:gd name="connsiteY57" fmla="*/ 18911 h 575108"/>
                <a:gd name="connsiteX58" fmla="*/ 271954 w 606580"/>
                <a:gd name="connsiteY58" fmla="*/ 0 h 575108"/>
                <a:gd name="connsiteX59" fmla="*/ 334626 w 606580"/>
                <a:gd name="connsiteY59" fmla="*/ 0 h 575108"/>
                <a:gd name="connsiteX60" fmla="*/ 334626 w 606580"/>
                <a:gd name="connsiteY60" fmla="*/ 17984 h 575108"/>
                <a:gd name="connsiteX61" fmla="*/ 585132 w 606580"/>
                <a:gd name="connsiteY61" fmla="*/ 17984 h 575108"/>
                <a:gd name="connsiteX62" fmla="*/ 606580 w 606580"/>
                <a:gd name="connsiteY62" fmla="*/ 39397 h 575108"/>
                <a:gd name="connsiteX63" fmla="*/ 606580 w 606580"/>
                <a:gd name="connsiteY63" fmla="*/ 400647 h 575108"/>
                <a:gd name="connsiteX64" fmla="*/ 606580 w 606580"/>
                <a:gd name="connsiteY64" fmla="*/ 410103 h 575108"/>
                <a:gd name="connsiteX65" fmla="*/ 606580 w 606580"/>
                <a:gd name="connsiteY65" fmla="*/ 458028 h 575108"/>
                <a:gd name="connsiteX66" fmla="*/ 585132 w 606580"/>
                <a:gd name="connsiteY66" fmla="*/ 479442 h 575108"/>
                <a:gd name="connsiteX67" fmla="*/ 386157 w 606580"/>
                <a:gd name="connsiteY67" fmla="*/ 479442 h 575108"/>
                <a:gd name="connsiteX68" fmla="*/ 395442 w 606580"/>
                <a:gd name="connsiteY68" fmla="*/ 544239 h 575108"/>
                <a:gd name="connsiteX69" fmla="*/ 438710 w 606580"/>
                <a:gd name="connsiteY69" fmla="*/ 544239 h 575108"/>
                <a:gd name="connsiteX70" fmla="*/ 438710 w 606580"/>
                <a:gd name="connsiteY70" fmla="*/ 575108 h 575108"/>
                <a:gd name="connsiteX71" fmla="*/ 167870 w 606580"/>
                <a:gd name="connsiteY71" fmla="*/ 575108 h 575108"/>
                <a:gd name="connsiteX72" fmla="*/ 167870 w 606580"/>
                <a:gd name="connsiteY72" fmla="*/ 544239 h 575108"/>
                <a:gd name="connsiteX73" fmla="*/ 211138 w 606580"/>
                <a:gd name="connsiteY73" fmla="*/ 544239 h 575108"/>
                <a:gd name="connsiteX74" fmla="*/ 220423 w 606580"/>
                <a:gd name="connsiteY74" fmla="*/ 479442 h 575108"/>
                <a:gd name="connsiteX75" fmla="*/ 21448 w 606580"/>
                <a:gd name="connsiteY75" fmla="*/ 479442 h 575108"/>
                <a:gd name="connsiteX76" fmla="*/ 0 w 606580"/>
                <a:gd name="connsiteY76" fmla="*/ 458028 h 575108"/>
                <a:gd name="connsiteX77" fmla="*/ 0 w 606580"/>
                <a:gd name="connsiteY77" fmla="*/ 410103 h 575108"/>
                <a:gd name="connsiteX78" fmla="*/ 0 w 606580"/>
                <a:gd name="connsiteY78" fmla="*/ 400647 h 575108"/>
                <a:gd name="connsiteX79" fmla="*/ 0 w 606580"/>
                <a:gd name="connsiteY79" fmla="*/ 39397 h 575108"/>
                <a:gd name="connsiteX80" fmla="*/ 21448 w 606580"/>
                <a:gd name="connsiteY80" fmla="*/ 17984 h 575108"/>
                <a:gd name="connsiteX81" fmla="*/ 271954 w 606580"/>
                <a:gd name="connsiteY81" fmla="*/ 17984 h 57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6580" h="575108">
                  <a:moveTo>
                    <a:pt x="239549" y="479442"/>
                  </a:moveTo>
                  <a:lnTo>
                    <a:pt x="230264" y="544239"/>
                  </a:lnTo>
                  <a:lnTo>
                    <a:pt x="376315" y="544239"/>
                  </a:lnTo>
                  <a:lnTo>
                    <a:pt x="367030" y="479442"/>
                  </a:lnTo>
                  <a:close/>
                  <a:moveTo>
                    <a:pt x="18941" y="419558"/>
                  </a:moveTo>
                  <a:lnTo>
                    <a:pt x="18941" y="458028"/>
                  </a:lnTo>
                  <a:cubicBezTo>
                    <a:pt x="18941" y="459326"/>
                    <a:pt x="20148" y="460439"/>
                    <a:pt x="21448" y="460439"/>
                  </a:cubicBezTo>
                  <a:lnTo>
                    <a:pt x="223115" y="460439"/>
                  </a:lnTo>
                  <a:lnTo>
                    <a:pt x="383465" y="460439"/>
                  </a:lnTo>
                  <a:lnTo>
                    <a:pt x="585132" y="460439"/>
                  </a:lnTo>
                  <a:cubicBezTo>
                    <a:pt x="586525" y="460439"/>
                    <a:pt x="587639" y="459326"/>
                    <a:pt x="587639" y="458028"/>
                  </a:cubicBezTo>
                  <a:lnTo>
                    <a:pt x="587639" y="419558"/>
                  </a:lnTo>
                  <a:close/>
                  <a:moveTo>
                    <a:pt x="116042" y="229763"/>
                  </a:moveTo>
                  <a:lnTo>
                    <a:pt x="116042" y="346403"/>
                  </a:lnTo>
                  <a:lnTo>
                    <a:pt x="140744" y="346403"/>
                  </a:lnTo>
                  <a:lnTo>
                    <a:pt x="140744" y="229763"/>
                  </a:lnTo>
                  <a:close/>
                  <a:moveTo>
                    <a:pt x="97098" y="210849"/>
                  </a:moveTo>
                  <a:lnTo>
                    <a:pt x="159689" y="210849"/>
                  </a:lnTo>
                  <a:lnTo>
                    <a:pt x="159689" y="365317"/>
                  </a:lnTo>
                  <a:lnTo>
                    <a:pt x="97098" y="365317"/>
                  </a:lnTo>
                  <a:close/>
                  <a:moveTo>
                    <a:pt x="465829" y="200119"/>
                  </a:moveTo>
                  <a:lnTo>
                    <a:pt x="465829" y="346834"/>
                  </a:lnTo>
                  <a:lnTo>
                    <a:pt x="490615" y="346834"/>
                  </a:lnTo>
                  <a:lnTo>
                    <a:pt x="490615" y="200119"/>
                  </a:lnTo>
                  <a:close/>
                  <a:moveTo>
                    <a:pt x="446891" y="181212"/>
                  </a:moveTo>
                  <a:lnTo>
                    <a:pt x="509553" y="181212"/>
                  </a:lnTo>
                  <a:lnTo>
                    <a:pt x="509553" y="365741"/>
                  </a:lnTo>
                  <a:lnTo>
                    <a:pt x="446891" y="365741"/>
                  </a:lnTo>
                  <a:close/>
                  <a:moveTo>
                    <a:pt x="203510" y="154399"/>
                  </a:moveTo>
                  <a:lnTo>
                    <a:pt x="203510" y="346405"/>
                  </a:lnTo>
                  <a:lnTo>
                    <a:pt x="228232" y="346405"/>
                  </a:lnTo>
                  <a:lnTo>
                    <a:pt x="228232" y="154399"/>
                  </a:lnTo>
                  <a:close/>
                  <a:moveTo>
                    <a:pt x="184458" y="135486"/>
                  </a:moveTo>
                  <a:lnTo>
                    <a:pt x="247191" y="135486"/>
                  </a:lnTo>
                  <a:lnTo>
                    <a:pt x="247191" y="365318"/>
                  </a:lnTo>
                  <a:lnTo>
                    <a:pt x="184458" y="365318"/>
                  </a:lnTo>
                  <a:close/>
                  <a:moveTo>
                    <a:pt x="378327" y="88772"/>
                  </a:moveTo>
                  <a:lnTo>
                    <a:pt x="378327" y="346405"/>
                  </a:lnTo>
                  <a:lnTo>
                    <a:pt x="403113" y="346405"/>
                  </a:lnTo>
                  <a:lnTo>
                    <a:pt x="403113" y="88772"/>
                  </a:lnTo>
                  <a:close/>
                  <a:moveTo>
                    <a:pt x="359389" y="69860"/>
                  </a:moveTo>
                  <a:lnTo>
                    <a:pt x="422051" y="69860"/>
                  </a:lnTo>
                  <a:lnTo>
                    <a:pt x="422051" y="365317"/>
                  </a:lnTo>
                  <a:lnTo>
                    <a:pt x="359389" y="365317"/>
                  </a:lnTo>
                  <a:close/>
                  <a:moveTo>
                    <a:pt x="21448" y="36894"/>
                  </a:moveTo>
                  <a:cubicBezTo>
                    <a:pt x="20148" y="36894"/>
                    <a:pt x="18941" y="38007"/>
                    <a:pt x="18941" y="39397"/>
                  </a:cubicBezTo>
                  <a:lnTo>
                    <a:pt x="18941" y="400647"/>
                  </a:lnTo>
                  <a:lnTo>
                    <a:pt x="587639" y="400647"/>
                  </a:lnTo>
                  <a:lnTo>
                    <a:pt x="587639" y="39397"/>
                  </a:lnTo>
                  <a:cubicBezTo>
                    <a:pt x="587639" y="38007"/>
                    <a:pt x="586525" y="36894"/>
                    <a:pt x="585132" y="36894"/>
                  </a:cubicBezTo>
                  <a:lnTo>
                    <a:pt x="334626" y="36894"/>
                  </a:lnTo>
                  <a:lnTo>
                    <a:pt x="334626" y="365329"/>
                  </a:lnTo>
                  <a:lnTo>
                    <a:pt x="271954" y="365329"/>
                  </a:lnTo>
                  <a:lnTo>
                    <a:pt x="271954" y="36894"/>
                  </a:lnTo>
                  <a:close/>
                  <a:moveTo>
                    <a:pt x="290895" y="18911"/>
                  </a:moveTo>
                  <a:lnTo>
                    <a:pt x="290895" y="346418"/>
                  </a:lnTo>
                  <a:lnTo>
                    <a:pt x="315685" y="346418"/>
                  </a:lnTo>
                  <a:lnTo>
                    <a:pt x="315685" y="18911"/>
                  </a:lnTo>
                  <a:close/>
                  <a:moveTo>
                    <a:pt x="271954" y="0"/>
                  </a:moveTo>
                  <a:lnTo>
                    <a:pt x="334626" y="0"/>
                  </a:lnTo>
                  <a:lnTo>
                    <a:pt x="334626" y="17984"/>
                  </a:lnTo>
                  <a:lnTo>
                    <a:pt x="585132" y="17984"/>
                  </a:lnTo>
                  <a:cubicBezTo>
                    <a:pt x="597017" y="17984"/>
                    <a:pt x="606580" y="27532"/>
                    <a:pt x="606580" y="39397"/>
                  </a:cubicBezTo>
                  <a:lnTo>
                    <a:pt x="606580" y="400647"/>
                  </a:lnTo>
                  <a:lnTo>
                    <a:pt x="606580" y="410103"/>
                  </a:lnTo>
                  <a:lnTo>
                    <a:pt x="606580" y="458028"/>
                  </a:lnTo>
                  <a:cubicBezTo>
                    <a:pt x="606580" y="469801"/>
                    <a:pt x="597017" y="479442"/>
                    <a:pt x="585132" y="479442"/>
                  </a:cubicBezTo>
                  <a:lnTo>
                    <a:pt x="386157" y="479442"/>
                  </a:lnTo>
                  <a:lnTo>
                    <a:pt x="395442" y="544239"/>
                  </a:lnTo>
                  <a:lnTo>
                    <a:pt x="438710" y="544239"/>
                  </a:lnTo>
                  <a:lnTo>
                    <a:pt x="438710" y="575108"/>
                  </a:lnTo>
                  <a:lnTo>
                    <a:pt x="167870" y="575108"/>
                  </a:lnTo>
                  <a:lnTo>
                    <a:pt x="167870" y="544239"/>
                  </a:lnTo>
                  <a:lnTo>
                    <a:pt x="211138" y="544239"/>
                  </a:lnTo>
                  <a:lnTo>
                    <a:pt x="220423" y="479442"/>
                  </a:lnTo>
                  <a:lnTo>
                    <a:pt x="21448" y="479442"/>
                  </a:lnTo>
                  <a:cubicBezTo>
                    <a:pt x="9656" y="479442"/>
                    <a:pt x="0" y="469801"/>
                    <a:pt x="0" y="458028"/>
                  </a:cubicBezTo>
                  <a:lnTo>
                    <a:pt x="0" y="410103"/>
                  </a:lnTo>
                  <a:lnTo>
                    <a:pt x="0" y="400647"/>
                  </a:lnTo>
                  <a:lnTo>
                    <a:pt x="0" y="39397"/>
                  </a:lnTo>
                  <a:cubicBezTo>
                    <a:pt x="0" y="27532"/>
                    <a:pt x="9656" y="17984"/>
                    <a:pt x="21448" y="17984"/>
                  </a:cubicBezTo>
                  <a:lnTo>
                    <a:pt x="271954" y="17984"/>
                  </a:lnTo>
                  <a:close/>
                </a:path>
              </a:pathLst>
            </a:custGeom>
            <a:solidFill>
              <a:srgbClr val="004EA2"/>
            </a:solidFill>
            <a:ln>
              <a:noFill/>
            </a:ln>
          </p:spPr>
        </p:sp>
        <p:sp>
          <p:nvSpPr>
            <p:cNvPr id="34" name="矩形 33"/>
            <p:cNvSpPr/>
            <p:nvPr/>
          </p:nvSpPr>
          <p:spPr>
            <a:xfrm>
              <a:off x="2164050" y="1754645"/>
              <a:ext cx="5495600" cy="523220"/>
            </a:xfrm>
            <a:prstGeom prst="rect">
              <a:avLst/>
            </a:prstGeom>
            <a:noFill/>
            <a:ln w="57150">
              <a:noFill/>
            </a:ln>
          </p:spPr>
          <p:txBody>
            <a:bodyPr wrap="square" anchor="ctr" anchorCtr="0">
              <a:spAutoFit/>
            </a:bodyPr>
            <a:lstStyle/>
            <a:p>
              <a:r>
                <a:rPr lang="zh-CN" altLang="en-US" sz="2800" b="1" dirty="0">
                  <a:solidFill>
                    <a:prstClr val="black"/>
                  </a:solidFill>
                  <a:latin typeface="思源黑体 CN Normal" panose="020B0400000000000000" pitchFamily="34" charset="-122"/>
                  <a:ea typeface="思源黑体 CN Normal" panose="020B0400000000000000" pitchFamily="34" charset="-122"/>
                </a:rPr>
                <a:t>基本原理：</a:t>
              </a:r>
              <a:endParaRPr lang="en-US" altLang="zh-CN" sz="2800" b="1" dirty="0">
                <a:solidFill>
                  <a:prstClr val="black"/>
                </a:solidFill>
                <a:latin typeface="思源黑体 CN Normal" panose="020B0400000000000000" pitchFamily="34" charset="-122"/>
                <a:ea typeface="思源黑体 CN Normal" panose="020B0400000000000000" pitchFamily="34" charset="-122"/>
              </a:endParaRPr>
            </a:p>
          </p:txBody>
        </p:sp>
        <p:cxnSp>
          <p:nvCxnSpPr>
            <p:cNvPr id="35" name="直接连接符 34"/>
            <p:cNvCxnSpPr/>
            <p:nvPr/>
          </p:nvCxnSpPr>
          <p:spPr>
            <a:xfrm>
              <a:off x="1913918" y="2203789"/>
              <a:ext cx="191125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1817914" y="3130684"/>
            <a:ext cx="8305800" cy="1308884"/>
          </a:xfrm>
          <a:prstGeom prst="rect">
            <a:avLst/>
          </a:prstGeom>
          <a:noFill/>
          <a:ln w="57150">
            <a:noFill/>
          </a:ln>
        </p:spPr>
        <p:txBody>
          <a:bodyPr wrap="square" anchor="ctr" anchorCtr="0">
            <a:spAutoFit/>
          </a:bodyPr>
          <a:lstStyle/>
          <a:p>
            <a:pPr>
              <a:lnSpc>
                <a:spcPct val="150000"/>
              </a:lnSpc>
            </a:pPr>
            <a:r>
              <a:rPr lang="zh-CN" altLang="en-US" sz="2800" dirty="0">
                <a:solidFill>
                  <a:prstClr val="black"/>
                </a:solidFill>
                <a:latin typeface="思源黑体 CN Normal" panose="020B0400000000000000" pitchFamily="34" charset="-122"/>
                <a:ea typeface="思源黑体 CN Normal" panose="020B0400000000000000" pitchFamily="34" charset="-122"/>
              </a:rPr>
              <a:t>       所得结论应该保证所观测到的事件是大概率事件，而不是与该结论相矛盾的小概率事件。</a:t>
            </a:r>
            <a:endParaRPr lang="en-US" altLang="zh-CN" sz="2800" dirty="0">
              <a:solidFill>
                <a:prstClr val="black"/>
              </a:solidFill>
              <a:latin typeface="思源黑体 CN Normal" panose="020B0400000000000000" pitchFamily="34" charset="-122"/>
              <a:ea typeface="思源黑体 CN Normal" panose="020B0400000000000000"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38300" y="1106218"/>
            <a:ext cx="8915399" cy="1390317"/>
            <a:chOff x="1180079" y="1305607"/>
            <a:chExt cx="6527007" cy="1390317"/>
          </a:xfrm>
        </p:grpSpPr>
        <p:sp>
          <p:nvSpPr>
            <p:cNvPr id="6" name="矩形 5"/>
            <p:cNvSpPr/>
            <p:nvPr/>
          </p:nvSpPr>
          <p:spPr>
            <a:xfrm>
              <a:off x="1555751" y="1305607"/>
              <a:ext cx="6151335" cy="1390317"/>
            </a:xfrm>
            <a:prstGeom prst="rect">
              <a:avLst/>
            </a:prstGeom>
            <a:noFill/>
            <a:ln w="57150">
              <a:noFill/>
            </a:ln>
          </p:spPr>
          <p:txBody>
            <a:bodyPr wrap="square" anchor="ctr" anchorCtr="0">
              <a:spAutoFit/>
            </a:bodyPr>
            <a:lstStyle/>
            <a:p>
              <a:pPr>
                <a:lnSpc>
                  <a:spcPct val="120000"/>
                </a:lnSpc>
              </a:pPr>
              <a:r>
                <a:rPr lang="zh-CN" altLang="en-US" sz="2400" dirty="0">
                  <a:solidFill>
                    <a:srgbClr val="004EA2"/>
                  </a:solidFill>
                  <a:latin typeface="+mj-lt"/>
                  <a:ea typeface="思源黑体 CN Bold" panose="020B0800000000000000" pitchFamily="34" charset="-122"/>
                </a:rPr>
                <a:t>例</a:t>
              </a:r>
              <a:r>
                <a:rPr lang="en-US" altLang="zh-CN" sz="2400" dirty="0">
                  <a:solidFill>
                    <a:srgbClr val="004EA2"/>
                  </a:solidFill>
                  <a:latin typeface="+mj-lt"/>
                  <a:ea typeface="思源黑体 CN Bold" panose="020B0800000000000000" pitchFamily="34" charset="-122"/>
                </a:rPr>
                <a:t>1.4.1</a:t>
              </a:r>
              <a:endParaRPr lang="en-US" altLang="zh-CN" sz="2400" dirty="0">
                <a:solidFill>
                  <a:srgbClr val="004EA2"/>
                </a:solidFill>
                <a:latin typeface="+mj-lt"/>
                <a:ea typeface="思源黑体 CN Bold" panose="020B0800000000000000" pitchFamily="34" charset="-122"/>
              </a:endParaRPr>
            </a:p>
            <a:p>
              <a:pPr>
                <a:lnSpc>
                  <a:spcPct val="120000"/>
                </a:lnSpc>
              </a:pPr>
              <a:r>
                <a:rPr lang="zh-CN" altLang="en-US" sz="2400" dirty="0">
                  <a:latin typeface="+mj-lt"/>
                </a:rPr>
                <a:t>如果连续投掷一枚骰子</a:t>
              </a:r>
              <a:r>
                <a:rPr lang="en-US" altLang="zh-CN" sz="2400" dirty="0">
                  <a:latin typeface="+mj-lt"/>
                </a:rPr>
                <a:t>10</a:t>
              </a:r>
              <a:r>
                <a:rPr lang="zh-CN" altLang="en-US" sz="2400" dirty="0">
                  <a:latin typeface="+mj-lt"/>
                </a:rPr>
                <a:t>次，结果都是</a:t>
              </a:r>
              <a:r>
                <a:rPr lang="en-US" altLang="zh-CN" sz="2400" dirty="0">
                  <a:latin typeface="+mj-lt"/>
                </a:rPr>
                <a:t>1</a:t>
              </a:r>
              <a:r>
                <a:rPr lang="zh-CN" altLang="en-US" sz="2400" dirty="0">
                  <a:latin typeface="+mj-lt"/>
                </a:rPr>
                <a:t>点。 你能够认为这枚骰子的质地均匀吗？为什么？</a:t>
              </a:r>
              <a:endParaRPr lang="zh-CN" altLang="en-US" sz="2400" dirty="0">
                <a:latin typeface="+mj-lt"/>
              </a:endParaRPr>
            </a:p>
          </p:txBody>
        </p:sp>
        <p:grpSp>
          <p:nvGrpSpPr>
            <p:cNvPr id="8" name="组合 7"/>
            <p:cNvGrpSpPr/>
            <p:nvPr/>
          </p:nvGrpSpPr>
          <p:grpSpPr>
            <a:xfrm>
              <a:off x="1180079" y="1415466"/>
              <a:ext cx="375672" cy="375672"/>
              <a:chOff x="1180079" y="1415466"/>
              <a:chExt cx="375672" cy="375672"/>
            </a:xfrm>
          </p:grpSpPr>
          <p:sp>
            <p:nvSpPr>
              <p:cNvPr id="7" name="矩形 6"/>
              <p:cNvSpPr/>
              <p:nvPr/>
            </p:nvSpPr>
            <p:spPr>
              <a:xfrm>
                <a:off x="1180079" y="1415466"/>
                <a:ext cx="375672" cy="37567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earch-analytics_83477"/>
              <p:cNvSpPr>
                <a:spLocks noChangeAspect="1"/>
              </p:cNvSpPr>
              <p:nvPr/>
            </p:nvSpPr>
            <p:spPr bwMode="auto">
              <a:xfrm>
                <a:off x="1203212" y="1486581"/>
                <a:ext cx="329407" cy="242208"/>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chemeClr val="bg1"/>
              </a:solidFill>
              <a:ln>
                <a:noFill/>
              </a:ln>
            </p:spPr>
          </p:sp>
        </p:grpSp>
      </p:grpSp>
      <p:grpSp>
        <p:nvGrpSpPr>
          <p:cNvPr id="24" name="组合 23"/>
          <p:cNvGrpSpPr/>
          <p:nvPr/>
        </p:nvGrpSpPr>
        <p:grpSpPr>
          <a:xfrm>
            <a:off x="1669898" y="1917113"/>
            <a:ext cx="9204931" cy="3972057"/>
            <a:chOff x="931221" y="2730764"/>
            <a:chExt cx="6963700" cy="2867274"/>
          </a:xfrm>
        </p:grpSpPr>
        <p:grpSp>
          <p:nvGrpSpPr>
            <p:cNvPr id="10" name="组合 9"/>
            <p:cNvGrpSpPr/>
            <p:nvPr/>
          </p:nvGrpSpPr>
          <p:grpSpPr>
            <a:xfrm>
              <a:off x="931221" y="2730764"/>
              <a:ext cx="6915111" cy="2867274"/>
              <a:chOff x="931221" y="2679392"/>
              <a:chExt cx="6915111" cy="2867274"/>
            </a:xfrm>
          </p:grpSpPr>
          <p:sp>
            <p:nvSpPr>
              <p:cNvPr id="11" name="矩形 10"/>
              <p:cNvSpPr/>
              <p:nvPr/>
            </p:nvSpPr>
            <p:spPr>
              <a:xfrm>
                <a:off x="1028700" y="3303592"/>
                <a:ext cx="6817632" cy="224307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31221" y="2679392"/>
                <a:ext cx="1249060" cy="1862048"/>
              </a:xfrm>
              <a:prstGeom prst="rect">
                <a:avLst/>
              </a:prstGeom>
              <a:noFill/>
            </p:spPr>
            <p:txBody>
              <a:bodyPr wrap="none" rtlCol="0">
                <a:spAutoFit/>
              </a:bodyPr>
              <a:lstStyle/>
              <a:p>
                <a:r>
                  <a:rPr lang="en-US" altLang="zh-CN" sz="11500" dirty="0">
                    <a:solidFill>
                      <a:schemeClr val="accent5">
                        <a:lumMod val="40000"/>
                        <a:lumOff val="60000"/>
                      </a:schemeClr>
                    </a:solidFill>
                  </a:rPr>
                  <a:t>A</a:t>
                </a:r>
                <a:endParaRPr lang="zh-CN" altLang="en-US" sz="11500" dirty="0">
                  <a:solidFill>
                    <a:schemeClr val="accent5">
                      <a:lumMod val="40000"/>
                      <a:lumOff val="60000"/>
                    </a:schemeClr>
                  </a:solidFill>
                </a:endParaRPr>
              </a:p>
            </p:txBody>
          </p:sp>
        </p:grpSp>
        <p:sp>
          <p:nvSpPr>
            <p:cNvPr id="3" name="矩形 2"/>
            <p:cNvSpPr/>
            <p:nvPr/>
          </p:nvSpPr>
          <p:spPr>
            <a:xfrm>
              <a:off x="1210245" y="3321946"/>
              <a:ext cx="6684676" cy="776528"/>
            </a:xfrm>
            <a:prstGeom prst="rect">
              <a:avLst/>
            </a:prstGeom>
          </p:spPr>
          <p:txBody>
            <a:bodyPr wrap="square">
              <a:spAutoFit/>
            </a:bodyPr>
            <a:lstStyle/>
            <a:p>
              <a:pPr>
                <a:lnSpc>
                  <a:spcPct val="120000"/>
                </a:lnSpc>
              </a:pPr>
              <a:r>
                <a:rPr lang="zh-CN" altLang="en-US" sz="2400" b="1" dirty="0">
                  <a:solidFill>
                    <a:srgbClr val="004EA2"/>
                  </a:solidFill>
                  <a:latin typeface="思源黑体 CN Medium" panose="020B0600000000000000" pitchFamily="34" charset="-122"/>
                  <a:ea typeface="思源黑体 CN Medium" panose="020B0600000000000000" pitchFamily="34" charset="-122"/>
                </a:rPr>
                <a:t>解：</a:t>
              </a:r>
              <a:r>
                <a:rPr lang="zh-CN" altLang="en-US" sz="2400" dirty="0"/>
                <a:t>如果它是均匀的，各个面出现的可能性都是</a:t>
              </a:r>
              <a:r>
                <a:rPr lang="en-US" altLang="zh-CN" sz="2400" dirty="0"/>
                <a:t>1/6</a:t>
              </a:r>
              <a:r>
                <a:rPr lang="zh-CN" altLang="en-US" sz="2400" dirty="0"/>
                <a:t>。从而出现连续</a:t>
              </a:r>
              <a:r>
                <a:rPr lang="en-US" altLang="zh-CN" sz="2400" dirty="0"/>
                <a:t>10</a:t>
              </a:r>
              <a:r>
                <a:rPr lang="zh-CN" altLang="en-US" sz="2400" dirty="0"/>
                <a:t>次</a:t>
              </a:r>
              <a:r>
                <a:rPr lang="en-US" altLang="zh-CN" sz="2400" dirty="0"/>
                <a:t>1</a:t>
              </a:r>
              <a:r>
                <a:rPr lang="zh-CN" altLang="en-US" sz="2400" dirty="0"/>
                <a:t>点的概率为</a:t>
              </a:r>
              <a:endParaRPr lang="zh-CN" altLang="en-US" sz="2400" dirty="0"/>
            </a:p>
          </p:txBody>
        </p:sp>
      </p:grpSp>
      <p:pic>
        <p:nvPicPr>
          <p:cNvPr id="13" name="图片 12"/>
          <p:cNvPicPr>
            <a:picLocks noChangeAspect="1"/>
          </p:cNvPicPr>
          <p:nvPr/>
        </p:nvPicPr>
        <p:blipFill>
          <a:blip r:embed="rId1">
            <a:clrChange>
              <a:clrFrom>
                <a:srgbClr val="FFFFFF"/>
              </a:clrFrom>
              <a:clrTo>
                <a:srgbClr val="FFFFFF">
                  <a:alpha val="0"/>
                </a:srgbClr>
              </a:clrTo>
            </a:clrChange>
          </a:blip>
          <a:stretch>
            <a:fillRect/>
          </a:stretch>
        </p:blipFill>
        <p:spPr>
          <a:xfrm>
            <a:off x="4271506" y="3552592"/>
            <a:ext cx="3648988" cy="1123929"/>
          </a:xfrm>
          <a:prstGeom prst="rect">
            <a:avLst/>
          </a:prstGeom>
        </p:spPr>
      </p:pic>
      <p:sp>
        <p:nvSpPr>
          <p:cNvPr id="15" name="矩形 14"/>
          <p:cNvSpPr/>
          <p:nvPr/>
        </p:nvSpPr>
        <p:spPr>
          <a:xfrm>
            <a:off x="2038724" y="4822129"/>
            <a:ext cx="8627689" cy="940963"/>
          </a:xfrm>
          <a:prstGeom prst="rect">
            <a:avLst/>
          </a:prstGeom>
        </p:spPr>
        <p:txBody>
          <a:bodyPr wrap="square">
            <a:spAutoFit/>
          </a:bodyPr>
          <a:lstStyle/>
          <a:p>
            <a:pPr>
              <a:lnSpc>
                <a:spcPct val="120000"/>
              </a:lnSpc>
            </a:pPr>
            <a:r>
              <a:rPr lang="zh-CN" altLang="en-US" sz="2400" dirty="0"/>
              <a:t>这是几乎不会发生的与骰子质地均匀相矛盾的小概率事件，因此认为这枚骰子的质地不均匀。</a:t>
            </a:r>
            <a:endParaRPr lang="zh-CN" altLang="en-US" sz="24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343401" y="1082420"/>
            <a:ext cx="2457449" cy="519773"/>
            <a:chOff x="1676401" y="988194"/>
            <a:chExt cx="2457449" cy="519773"/>
          </a:xfrm>
        </p:grpSpPr>
        <p:grpSp>
          <p:nvGrpSpPr>
            <p:cNvPr id="26" name="组合 25"/>
            <p:cNvGrpSpPr/>
            <p:nvPr/>
          </p:nvGrpSpPr>
          <p:grpSpPr>
            <a:xfrm>
              <a:off x="1676401" y="988194"/>
              <a:ext cx="2457449" cy="519773"/>
              <a:chOff x="1676401" y="988194"/>
              <a:chExt cx="2457449" cy="519773"/>
            </a:xfrm>
          </p:grpSpPr>
          <p:sp>
            <p:nvSpPr>
              <p:cNvPr id="4" name="矩形 3"/>
              <p:cNvSpPr/>
              <p:nvPr/>
            </p:nvSpPr>
            <p:spPr>
              <a:xfrm>
                <a:off x="1676401" y="988194"/>
                <a:ext cx="2457449" cy="519773"/>
              </a:xfrm>
              <a:prstGeom prst="rect">
                <a:avLst/>
              </a:prstGeom>
              <a:solidFill>
                <a:srgbClr val="004EA2"/>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50294" y="1182412"/>
                <a:ext cx="511349" cy="158665"/>
                <a:chOff x="1750294" y="1182412"/>
                <a:chExt cx="511349" cy="158665"/>
              </a:xfrm>
            </p:grpSpPr>
            <p:grpSp>
              <p:nvGrpSpPr>
                <p:cNvPr id="21" name="组合 20"/>
                <p:cNvGrpSpPr/>
                <p:nvPr/>
              </p:nvGrpSpPr>
              <p:grpSpPr>
                <a:xfrm>
                  <a:off x="1782744" y="1182412"/>
                  <a:ext cx="442916" cy="158665"/>
                  <a:chOff x="1612104" y="779548"/>
                  <a:chExt cx="442916" cy="158665"/>
                </a:xfrm>
              </p:grpSpPr>
              <p:cxnSp>
                <p:nvCxnSpPr>
                  <p:cNvPr id="7" name="直接连接符 6"/>
                  <p:cNvCxnSpPr/>
                  <p:nvPr/>
                </p:nvCxnSpPr>
                <p:spPr>
                  <a:xfrm>
                    <a:off x="1612104" y="847725"/>
                    <a:ext cx="192881"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02604" y="845344"/>
                    <a:ext cx="66675" cy="92869"/>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864518" y="779548"/>
                    <a:ext cx="64294" cy="155735"/>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24050" y="779549"/>
                    <a:ext cx="28575" cy="3722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947864" y="814389"/>
                    <a:ext cx="107156" cy="0"/>
                  </a:xfrm>
                  <a:prstGeom prst="line">
                    <a:avLst/>
                  </a:prstGeom>
                  <a:ln w="127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a:off x="2215924" y="1194393"/>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50294" y="1225221"/>
                  <a:ext cx="45719" cy="4571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TextBox 30"/>
            <p:cNvSpPr txBox="1"/>
            <p:nvPr/>
          </p:nvSpPr>
          <p:spPr>
            <a:xfrm>
              <a:off x="2679169" y="1015524"/>
              <a:ext cx="826064" cy="492443"/>
            </a:xfrm>
            <a:prstGeom prst="rect">
              <a:avLst/>
            </a:prstGeom>
            <a:noFill/>
          </p:spPr>
          <p:txBody>
            <a:bodyPr wrap="square" lIns="0" tIns="0" rIns="0" bIns="0" rtlCol="0">
              <a:spAutoFit/>
            </a:bodyPr>
            <a:lstStyle/>
            <a:p>
              <a:pPr lvl="0">
                <a:defRPr/>
              </a:pPr>
              <a:r>
                <a:rPr lang="zh-CN" altLang="en-US" sz="3200" b="1" dirty="0">
                  <a:solidFill>
                    <a:schemeClr val="bg1"/>
                  </a:solidFill>
                  <a:latin typeface="+mj-lt"/>
                  <a:ea typeface="思源黑体 CN Bold" panose="020B0800000000000000" pitchFamily="34" charset="-122"/>
                </a:rPr>
                <a:t>小结</a:t>
              </a:r>
              <a:endParaRPr lang="zh-CN" altLang="en-US" sz="3200" b="1" dirty="0">
                <a:solidFill>
                  <a:schemeClr val="bg1"/>
                </a:solidFill>
                <a:latin typeface="+mj-lt"/>
                <a:ea typeface="思源黑体 CN Bold" panose="020B0800000000000000" pitchFamily="34" charset="-122"/>
              </a:endParaRPr>
            </a:p>
          </p:txBody>
        </p:sp>
      </p:grpSp>
      <p:sp>
        <p:nvSpPr>
          <p:cNvPr id="2" name="矩形 1"/>
          <p:cNvSpPr/>
          <p:nvPr/>
        </p:nvSpPr>
        <p:spPr>
          <a:xfrm>
            <a:off x="2366255" y="2043706"/>
            <a:ext cx="5584103"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统计学的定义及内涵</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2186350" y="2563897"/>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366255" y="2587794"/>
            <a:ext cx="5584103"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研究未知现象流程图</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9" name="直接连接符 28"/>
          <p:cNvCxnSpPr/>
          <p:nvPr/>
        </p:nvCxnSpPr>
        <p:spPr>
          <a:xfrm>
            <a:off x="2186350" y="3142615"/>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366256" y="3201142"/>
            <a:ext cx="6324452" cy="461665"/>
          </a:xfrm>
          <a:prstGeom prst="rect">
            <a:avLst/>
          </a:prstGeom>
          <a:noFill/>
          <a:ln w="57150">
            <a:noFill/>
          </a:ln>
        </p:spPr>
        <p:txBody>
          <a:bodyPr wrap="square" anchor="ctr" anchorCtr="0">
            <a:spAutoFit/>
          </a:bodyPr>
          <a:lstStyle/>
          <a:p>
            <a:r>
              <a:rPr lang="zh-CN" altLang="en-US" sz="2400" dirty="0">
                <a:latin typeface="+mj-lt"/>
                <a:ea typeface="思源黑体 CN Normal" panose="020B0400000000000000" pitchFamily="34" charset="-122"/>
              </a:rPr>
              <a:t>理想模型、现实模型、追求目标</a:t>
            </a:r>
            <a:endParaRPr lang="zh-CN" altLang="en-US" sz="2400" dirty="0">
              <a:latin typeface="+mj-lt"/>
              <a:ea typeface="思源黑体 CN Normal" panose="020B0400000000000000" pitchFamily="34" charset="-122"/>
            </a:endParaRPr>
          </a:p>
        </p:txBody>
      </p:sp>
      <p:cxnSp>
        <p:nvCxnSpPr>
          <p:cNvPr id="31" name="直接连接符 30"/>
          <p:cNvCxnSpPr/>
          <p:nvPr/>
        </p:nvCxnSpPr>
        <p:spPr>
          <a:xfrm>
            <a:off x="2186350" y="3721333"/>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366255" y="3779860"/>
            <a:ext cx="5584103"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迷信与创新</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38" name="直接连接符 37"/>
          <p:cNvCxnSpPr/>
          <p:nvPr/>
        </p:nvCxnSpPr>
        <p:spPr>
          <a:xfrm>
            <a:off x="2186350" y="4300051"/>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366255" y="4358578"/>
            <a:ext cx="5584103"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复杂未知现象研究团队的效率</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0" name="直接连接符 39"/>
          <p:cNvCxnSpPr/>
          <p:nvPr/>
        </p:nvCxnSpPr>
        <p:spPr>
          <a:xfrm>
            <a:off x="2186350" y="4878769"/>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366256" y="4937296"/>
            <a:ext cx="6324452" cy="461665"/>
          </a:xfrm>
          <a:prstGeom prst="rect">
            <a:avLst/>
          </a:prstGeom>
          <a:noFill/>
          <a:ln w="57150">
            <a:noFill/>
          </a:ln>
        </p:spPr>
        <p:txBody>
          <a:bodyPr wrap="square" anchor="ctr" anchorCtr="0">
            <a:spAutoFit/>
          </a:bodyPr>
          <a:lstStyle/>
          <a:p>
            <a:r>
              <a:rPr lang="zh-CN" altLang="en-US" sz="2400" dirty="0">
                <a:latin typeface="思源黑体 CN Normal" panose="020B0400000000000000" pitchFamily="34" charset="-122"/>
                <a:ea typeface="思源黑体 CN Normal" panose="020B0400000000000000" pitchFamily="34" charset="-122"/>
              </a:rPr>
              <a:t>统计学、数学、概率论、统计软件</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42" name="直接连接符 41"/>
          <p:cNvCxnSpPr/>
          <p:nvPr/>
        </p:nvCxnSpPr>
        <p:spPr>
          <a:xfrm>
            <a:off x="2186350" y="5457487"/>
            <a:ext cx="6786303"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7" grpId="0"/>
      <p:bldP spid="39" grpId="0"/>
      <p:bldP spid="4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98711" y="1124584"/>
            <a:ext cx="9194575" cy="954107"/>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1.1 </a:t>
            </a:r>
            <a:r>
              <a:rPr lang="zh-CN" altLang="en-US" sz="2800" dirty="0">
                <a:solidFill>
                  <a:prstClr val="black"/>
                </a:solidFill>
                <a:latin typeface="Times New Roman" panose="02020603050405020304"/>
                <a:ea typeface="思源黑体 CN Normal"/>
              </a:rPr>
              <a:t>请举出一个实际问题，指出描述该问题的变量是什么，并给出解决问题的收集数据和分析数据的方案</a:t>
            </a:r>
            <a:r>
              <a:rPr lang="en-US" altLang="zh-CN" sz="2800" dirty="0">
                <a:solidFill>
                  <a:prstClr val="black"/>
                </a:solidFill>
                <a:latin typeface="Times New Roman" panose="02020603050405020304"/>
                <a:ea typeface="思源黑体 CN Normal"/>
              </a:rPr>
              <a:t>.</a:t>
            </a:r>
            <a:endParaRPr lang="zh-CN" altLang="en-US" sz="2800" dirty="0"/>
          </a:p>
        </p:txBody>
      </p:sp>
      <p:sp>
        <p:nvSpPr>
          <p:cNvPr id="5" name="文本框 4"/>
          <p:cNvSpPr txBox="1"/>
          <p:nvPr/>
        </p:nvSpPr>
        <p:spPr>
          <a:xfrm>
            <a:off x="1620090" y="2327185"/>
            <a:ext cx="8951815" cy="1815882"/>
          </a:xfrm>
          <a:prstGeom prst="rect">
            <a:avLst/>
          </a:prstGeom>
          <a:noFill/>
        </p:spPr>
        <p:txBody>
          <a:bodyPr wrap="square">
            <a:spAutoFit/>
          </a:bodyPr>
          <a:lstStyle/>
          <a:p>
            <a:r>
              <a:rPr kumimoji="0" lang="zh-CN" altLang="en-US" sz="2800" b="0" i="0" u="none" strike="noStrike" kern="1200" cap="none" spc="0" normalizeH="0" baseline="0" noProof="0" dirty="0">
                <a:ln>
                  <a:noFill/>
                </a:ln>
                <a:solidFill>
                  <a:srgbClr val="004EA2"/>
                </a:solidFill>
                <a:effectLst/>
                <a:uLnTx/>
                <a:uFillTx/>
                <a:latin typeface="+mn-ea"/>
                <a:cs typeface="+mn-cs"/>
              </a:rPr>
              <a:t>比如：</a:t>
            </a:r>
            <a:r>
              <a:rPr kumimoji="0" lang="zh-CN" altLang="en-US" sz="2800" b="0" i="0" u="none" strike="noStrike" kern="1200" cap="none" spc="0" normalizeH="0" baseline="0" noProof="0" dirty="0">
                <a:ln>
                  <a:noFill/>
                </a:ln>
                <a:solidFill>
                  <a:prstClr val="black"/>
                </a:solidFill>
                <a:effectLst/>
                <a:uLnTx/>
                <a:uFillTx/>
                <a:latin typeface="+mn-ea"/>
                <a:cs typeface="+mn-cs"/>
              </a:rPr>
              <a:t>关心的未知现象是北师大大学生英语四级考试成绩，该问题的</a:t>
            </a:r>
            <a:r>
              <a:rPr lang="zh-CN" altLang="en-US" sz="2800" dirty="0">
                <a:solidFill>
                  <a:srgbClr val="004EA2"/>
                </a:solidFill>
                <a:latin typeface="+mn-ea"/>
              </a:rPr>
              <a:t>总体</a:t>
            </a:r>
            <a:r>
              <a:rPr kumimoji="0" lang="zh-CN" altLang="en-US" sz="2800" b="0" i="0" u="none" strike="noStrike" kern="1200" cap="none" spc="0" normalizeH="0" baseline="0" noProof="0" dirty="0">
                <a:ln>
                  <a:noFill/>
                </a:ln>
                <a:solidFill>
                  <a:srgbClr val="004EA2"/>
                </a:solidFill>
                <a:effectLst/>
                <a:uLnTx/>
                <a:uFillTx/>
                <a:latin typeface="+mn-ea"/>
                <a:cs typeface="+mn-cs"/>
              </a:rPr>
              <a:t>变量</a:t>
            </a:r>
            <a:r>
              <a:rPr kumimoji="0" lang="zh-CN" altLang="en-US" sz="2800" b="0" i="0" u="none" strike="noStrike" kern="1200" cap="none" spc="0" normalizeH="0" baseline="0" noProof="0" dirty="0">
                <a:ln>
                  <a:noFill/>
                </a:ln>
                <a:solidFill>
                  <a:prstClr val="black"/>
                </a:solidFill>
                <a:effectLst/>
                <a:uLnTx/>
                <a:uFillTx/>
                <a:latin typeface="+mn-ea"/>
                <a:cs typeface="+mn-cs"/>
              </a:rPr>
              <a:t>是北师大大学生英语四级考试成绩，</a:t>
            </a:r>
            <a:r>
              <a:rPr kumimoji="0" lang="zh-CN" altLang="en-US" sz="2800" b="0" i="0" u="none" strike="noStrike" kern="1200" cap="none" spc="0" normalizeH="0" baseline="0" noProof="0" dirty="0">
                <a:ln>
                  <a:noFill/>
                </a:ln>
                <a:solidFill>
                  <a:srgbClr val="004EA2"/>
                </a:solidFill>
                <a:effectLst/>
                <a:uLnTx/>
                <a:uFillTx/>
                <a:latin typeface="+mn-ea"/>
                <a:cs typeface="+mn-cs"/>
              </a:rPr>
              <a:t>总体</a:t>
            </a:r>
            <a:r>
              <a:rPr kumimoji="0" lang="zh-CN" altLang="en-US" sz="2800" b="0" i="0" u="none" strike="noStrike" kern="1200" cap="none" spc="0" normalizeH="0" baseline="0" noProof="0" dirty="0">
                <a:ln>
                  <a:noFill/>
                </a:ln>
                <a:solidFill>
                  <a:prstClr val="black"/>
                </a:solidFill>
                <a:effectLst/>
                <a:uLnTx/>
                <a:uFillTx/>
                <a:latin typeface="+mn-ea"/>
                <a:cs typeface="+mn-cs"/>
              </a:rPr>
              <a:t>是所有北师大的大学生，包括已经毕业的，在读的，即将入校的。</a:t>
            </a:r>
            <a:endParaRPr lang="zh-CN" altLang="en-US" sz="2800" dirty="0">
              <a:latin typeface="+mn-ea"/>
            </a:endParaRPr>
          </a:p>
        </p:txBody>
      </p:sp>
      <p:sp>
        <p:nvSpPr>
          <p:cNvPr id="6" name="矩形 5"/>
          <p:cNvSpPr/>
          <p:nvPr/>
        </p:nvSpPr>
        <p:spPr>
          <a:xfrm>
            <a:off x="1616995" y="4391562"/>
            <a:ext cx="9194575" cy="120456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004EA2"/>
                </a:solidFill>
              </a:rPr>
              <a:t>了解背景知识：</a:t>
            </a:r>
            <a:r>
              <a:rPr lang="zh-CN" altLang="en-US" sz="2400" dirty="0">
                <a:solidFill>
                  <a:schemeClr val="tx1"/>
                </a:solidFill>
              </a:rPr>
              <a:t>可能影响成绩的因素是什么？</a:t>
            </a:r>
            <a:endParaRPr lang="en-US" altLang="zh-CN" sz="2400" dirty="0">
              <a:solidFill>
                <a:schemeClr val="tx1"/>
              </a:solidFill>
            </a:endParaRPr>
          </a:p>
          <a:p>
            <a:r>
              <a:rPr lang="zh-CN" altLang="en-US" sz="2400" dirty="0">
                <a:solidFill>
                  <a:srgbClr val="004EA2"/>
                </a:solidFill>
              </a:rPr>
              <a:t>明确分析目的：</a:t>
            </a:r>
            <a:r>
              <a:rPr lang="zh-CN" altLang="en-US" sz="2400" dirty="0">
                <a:solidFill>
                  <a:schemeClr val="tx1"/>
                </a:solidFill>
              </a:rPr>
              <a:t>提高成绩的策略？学习方法方面的建议？</a:t>
            </a:r>
            <a:endParaRPr lang="en-US" altLang="zh-CN" sz="2400" dirty="0">
              <a:solidFill>
                <a:schemeClr val="tx1"/>
              </a:solidFill>
            </a:endParaRPr>
          </a:p>
          <a:p>
            <a:r>
              <a:rPr lang="zh-CN" altLang="en-US" sz="2400" dirty="0">
                <a:solidFill>
                  <a:srgbClr val="004EA2"/>
                </a:solidFill>
              </a:rPr>
              <a:t>确定获得数据方法：</a:t>
            </a:r>
            <a:r>
              <a:rPr lang="zh-CN" altLang="en-US" sz="2400" dirty="0">
                <a:solidFill>
                  <a:schemeClr val="tx1"/>
                </a:solidFill>
              </a:rPr>
              <a:t>分层抽样，简单抽样，等距抽样？</a:t>
            </a:r>
            <a:endParaRPr lang="en-US" altLang="zh-CN" sz="24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8712" y="1262148"/>
            <a:ext cx="9194575" cy="954107"/>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1.1 </a:t>
            </a:r>
            <a:r>
              <a:rPr lang="zh-CN" altLang="en-US" sz="2800" dirty="0">
                <a:solidFill>
                  <a:prstClr val="black"/>
                </a:solidFill>
                <a:latin typeface="Times New Roman" panose="02020603050405020304"/>
                <a:ea typeface="思源黑体 CN Normal"/>
              </a:rPr>
              <a:t>请举出一个实际问题，指出描述该问题的变量是什么，并给出解决问题的收集数据和分析数据的方案</a:t>
            </a:r>
            <a:r>
              <a:rPr lang="en-US" altLang="zh-CN" sz="2800" dirty="0">
                <a:solidFill>
                  <a:prstClr val="black"/>
                </a:solidFill>
                <a:latin typeface="Times New Roman" panose="02020603050405020304"/>
                <a:ea typeface="思源黑体 CN Normal"/>
              </a:rPr>
              <a:t>.</a:t>
            </a:r>
            <a:endParaRPr lang="zh-CN" altLang="en-US" sz="2800" dirty="0"/>
          </a:p>
        </p:txBody>
      </p:sp>
      <p:sp>
        <p:nvSpPr>
          <p:cNvPr id="3" name="矩形 2"/>
          <p:cNvSpPr/>
          <p:nvPr/>
        </p:nvSpPr>
        <p:spPr>
          <a:xfrm>
            <a:off x="1600811" y="2643682"/>
            <a:ext cx="9194575" cy="19930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800" dirty="0">
                <a:solidFill>
                  <a:srgbClr val="004EA2"/>
                </a:solidFill>
              </a:rPr>
              <a:t>研究的流程图，收集哪些变量（</a:t>
            </a:r>
            <a:r>
              <a:rPr lang="zh-CN" altLang="en-US" sz="2400" dirty="0">
                <a:solidFill>
                  <a:srgbClr val="004EA2"/>
                </a:solidFill>
              </a:rPr>
              <a:t>影响成绩的因素</a:t>
            </a:r>
            <a:r>
              <a:rPr lang="zh-CN" altLang="en-US" sz="2800" dirty="0">
                <a:solidFill>
                  <a:srgbClr val="004EA2"/>
                </a:solidFill>
              </a:rPr>
              <a:t>）的数据？收集变量的方法是什么？研究问题的认识过程（</a:t>
            </a:r>
            <a:r>
              <a:rPr lang="zh-CN" altLang="en-US" sz="2400" dirty="0">
                <a:solidFill>
                  <a:srgbClr val="004EA2"/>
                </a:solidFill>
              </a:rPr>
              <a:t>不断修正已有模型</a:t>
            </a:r>
            <a:r>
              <a:rPr lang="zh-CN" altLang="en-US" sz="2800" dirty="0">
                <a:solidFill>
                  <a:srgbClr val="004EA2"/>
                </a:solidFill>
              </a:rPr>
              <a:t>）</a:t>
            </a:r>
            <a:r>
              <a:rPr lang="en-US" altLang="zh-CN" sz="2800" dirty="0">
                <a:solidFill>
                  <a:srgbClr val="004EA2"/>
                </a:solidFill>
              </a:rPr>
              <a:t>.</a:t>
            </a:r>
            <a:endParaRPr lang="en-US" altLang="zh-CN" sz="2800" dirty="0">
              <a:solidFill>
                <a:schemeClr val="tx1"/>
              </a:solidFill>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8712" y="1454546"/>
            <a:ext cx="9194575" cy="954107"/>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1.9 </a:t>
            </a:r>
            <a:r>
              <a:rPr lang="zh-CN" altLang="en-US" sz="2800" dirty="0">
                <a:solidFill>
                  <a:prstClr val="black"/>
                </a:solidFill>
                <a:latin typeface="Times New Roman" panose="02020603050405020304"/>
                <a:ea typeface="思源黑体 CN Normal"/>
              </a:rPr>
              <a:t>基于统计学的定义阐明统计学研究流程中的各个环节</a:t>
            </a:r>
            <a:r>
              <a:rPr lang="en-US" altLang="zh-CN" sz="2800" dirty="0">
                <a:solidFill>
                  <a:prstClr val="black"/>
                </a:solidFill>
                <a:latin typeface="Times New Roman" panose="02020603050405020304"/>
                <a:ea typeface="思源黑体 CN Normal"/>
              </a:rPr>
              <a:t>.</a:t>
            </a:r>
            <a:endParaRPr lang="en-US" altLang="zh-CN" sz="2800" dirty="0">
              <a:solidFill>
                <a:prstClr val="black"/>
              </a:solidFill>
              <a:latin typeface="Times New Roman" panose="02020603050405020304"/>
              <a:ea typeface="思源黑体 CN Normal"/>
            </a:endParaRPr>
          </a:p>
        </p:txBody>
      </p:sp>
      <p:sp>
        <p:nvSpPr>
          <p:cNvPr id="3" name="文本框 2"/>
          <p:cNvSpPr txBox="1"/>
          <p:nvPr/>
        </p:nvSpPr>
        <p:spPr>
          <a:xfrm>
            <a:off x="1498711" y="2448606"/>
            <a:ext cx="9194575" cy="1384995"/>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1.10 </a:t>
            </a:r>
            <a:r>
              <a:rPr lang="zh-CN" altLang="en-US" sz="2800" dirty="0">
                <a:solidFill>
                  <a:prstClr val="black"/>
                </a:solidFill>
                <a:latin typeface="Times New Roman" panose="02020603050405020304"/>
                <a:ea typeface="思源黑体 CN Normal"/>
              </a:rPr>
              <a:t>为什么说在统计学研究过程中没有准确的模型？统计研究追求的阶段目标是什么？统计学追求的理想目标是什么？</a:t>
            </a:r>
            <a:endParaRPr lang="en-US" altLang="zh-CN" sz="2800" dirty="0">
              <a:solidFill>
                <a:prstClr val="black"/>
              </a:solidFill>
              <a:latin typeface="Times New Roman" panose="02020603050405020304"/>
              <a:ea typeface="思源黑体 CN Normal"/>
            </a:endParaRPr>
          </a:p>
        </p:txBody>
      </p:sp>
      <p:sp>
        <p:nvSpPr>
          <p:cNvPr id="4" name="文本框 3"/>
          <p:cNvSpPr txBox="1"/>
          <p:nvPr/>
        </p:nvSpPr>
        <p:spPr>
          <a:xfrm>
            <a:off x="1498710" y="3873554"/>
            <a:ext cx="9194575" cy="954107"/>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1.11 </a:t>
            </a:r>
            <a:r>
              <a:rPr lang="zh-CN" altLang="en-US" sz="2800" dirty="0">
                <a:solidFill>
                  <a:prstClr val="black"/>
                </a:solidFill>
                <a:latin typeface="Times New Roman" panose="02020603050405020304"/>
                <a:ea typeface="思源黑体 CN Normal"/>
              </a:rPr>
              <a:t>以天气预报研究过程为例说明什么是迷信？其对统计学研究的危害是什么？</a:t>
            </a:r>
            <a:endParaRPr lang="en-US" altLang="zh-CN" sz="2800" dirty="0">
              <a:solidFill>
                <a:prstClr val="black"/>
              </a:solidFill>
              <a:latin typeface="Times New Roman" panose="02020603050405020304"/>
              <a:ea typeface="思源黑体 CN Normal"/>
            </a:endParaRPr>
          </a:p>
        </p:txBody>
      </p:sp>
      <p:sp>
        <p:nvSpPr>
          <p:cNvPr id="5" name="文本框 4"/>
          <p:cNvSpPr txBox="1"/>
          <p:nvPr/>
        </p:nvSpPr>
        <p:spPr>
          <a:xfrm>
            <a:off x="1498710" y="5069826"/>
            <a:ext cx="9194575" cy="523220"/>
          </a:xfrm>
          <a:prstGeom prst="rect">
            <a:avLst/>
          </a:prstGeom>
          <a:noFill/>
        </p:spPr>
        <p:txBody>
          <a:bodyPr wrap="square">
            <a:spAutoFit/>
          </a:bodyPr>
          <a:lstStyle/>
          <a:p>
            <a:r>
              <a:rPr lang="zh-CN" altLang="en-US" sz="2800" dirty="0">
                <a:solidFill>
                  <a:srgbClr val="FF0000"/>
                </a:solidFill>
                <a:latin typeface="Times New Roman" panose="02020603050405020304"/>
                <a:ea typeface="思源黑体 CN Normal"/>
              </a:rPr>
              <a:t>练习</a:t>
            </a:r>
            <a:r>
              <a:rPr lang="en-US" altLang="zh-CN" sz="2800" dirty="0">
                <a:solidFill>
                  <a:srgbClr val="FF0000"/>
                </a:solidFill>
                <a:latin typeface="Times New Roman" panose="02020603050405020304"/>
                <a:ea typeface="思源黑体 CN Normal"/>
              </a:rPr>
              <a:t>1.14 </a:t>
            </a:r>
            <a:r>
              <a:rPr lang="zh-CN" altLang="en-US" sz="2800" dirty="0">
                <a:solidFill>
                  <a:prstClr val="black"/>
                </a:solidFill>
                <a:latin typeface="Times New Roman" panose="02020603050405020304"/>
                <a:ea typeface="思源黑体 CN Normal"/>
              </a:rPr>
              <a:t>描述未知现象的理想模型与现实模型有何区别？</a:t>
            </a:r>
            <a:endParaRPr lang="en-US" altLang="zh-CN" sz="2800" dirty="0">
              <a:solidFill>
                <a:prstClr val="black"/>
              </a:solidFill>
              <a:latin typeface="Times New Roman" panose="02020603050405020304"/>
              <a:ea typeface="思源黑体 CN Normal"/>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4714" y="2629878"/>
            <a:ext cx="6096000" cy="584775"/>
          </a:xfrm>
          <a:prstGeom prst="rect">
            <a:avLst/>
          </a:prstGeom>
        </p:spPr>
        <p:txBody>
          <a:bodyPr>
            <a:spAutoFit/>
          </a:bodyPr>
          <a:lstStyle/>
          <a:p>
            <a:r>
              <a:rPr lang="zh-CN" altLang="en-US" sz="3200" dirty="0"/>
              <a:t>作业：</a:t>
            </a:r>
            <a:r>
              <a:rPr lang="en-US" altLang="zh-CN" sz="3200" dirty="0"/>
              <a:t>1.4</a:t>
            </a:r>
            <a:r>
              <a:rPr lang="zh-CN" altLang="en-US" sz="3200" dirty="0"/>
              <a:t>、</a:t>
            </a:r>
            <a:r>
              <a:rPr lang="en-US" altLang="zh-CN" sz="3200" dirty="0"/>
              <a:t>1.5</a:t>
            </a:r>
            <a:r>
              <a:rPr lang="zh-CN" altLang="en-US" sz="3200" dirty="0"/>
              <a:t>、</a:t>
            </a:r>
            <a:r>
              <a:rPr lang="en-US" altLang="zh-CN" sz="3200" dirty="0"/>
              <a:t>1.7</a:t>
            </a:r>
            <a:endParaRPr lang="zh-CN" alt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35482" y="1174272"/>
            <a:ext cx="9121036" cy="519938"/>
          </a:xfrm>
          <a:prstGeom prst="rect">
            <a:avLst/>
          </a:prstGeom>
        </p:spPr>
        <p:txBody>
          <a:bodyPr/>
          <a:lstStyle/>
          <a:p>
            <a:pPr marL="0" indent="0">
              <a:buNone/>
            </a:pPr>
            <a:r>
              <a:rPr lang="zh-CN" altLang="en-US" dirty="0"/>
              <a:t>参考书目</a:t>
            </a:r>
            <a:r>
              <a:rPr lang="en-US" altLang="zh-CN" dirty="0"/>
              <a:t>2</a:t>
            </a:r>
            <a:r>
              <a:rPr lang="zh-CN" altLang="en-US" dirty="0"/>
              <a:t>：概率论，李勇，北京师范大学出版社，</a:t>
            </a:r>
            <a:r>
              <a:rPr lang="en-US" altLang="zh-CN" dirty="0"/>
              <a:t>2013</a:t>
            </a:r>
            <a:endParaRPr lang="en-US" dirty="0"/>
          </a:p>
        </p:txBody>
      </p:sp>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02E3F255-635B-4940-8E4A-3618EA30D73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739823" y="1825626"/>
            <a:ext cx="5910283" cy="3858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02E3F255-635B-4940-8E4A-3618EA30D73E}" type="slidenum">
              <a:rPr lang="zh-CN" altLang="en-US" smtClean="0"/>
            </a:fld>
            <a:endParaRPr lang="zh-CN" altLang="en-US"/>
          </a:p>
        </p:txBody>
      </p:sp>
      <p:pic>
        <p:nvPicPr>
          <p:cNvPr id="3074" name="Picture 2"/>
          <p:cNvPicPr>
            <a:picLocks noChangeAspect="1" noChangeArrowheads="1"/>
          </p:cNvPicPr>
          <p:nvPr/>
        </p:nvPicPr>
        <p:blipFill rotWithShape="1">
          <a:blip r:embed="rId1" cstate="print"/>
          <a:srcRect l="1383" t="14437"/>
          <a:stretch>
            <a:fillRect/>
          </a:stretch>
        </p:blipFill>
        <p:spPr bwMode="auto">
          <a:xfrm>
            <a:off x="2802174" y="2104372"/>
            <a:ext cx="5989529" cy="3713967"/>
          </a:xfrm>
          <a:prstGeom prst="rect">
            <a:avLst/>
          </a:prstGeom>
          <a:noFill/>
          <a:ln w="9525">
            <a:noFill/>
            <a:miter lim="800000"/>
            <a:headEnd/>
            <a:tailEnd/>
          </a:ln>
        </p:spPr>
      </p:pic>
      <p:sp>
        <p:nvSpPr>
          <p:cNvPr id="9" name="Content Placeholder 2"/>
          <p:cNvSpPr txBox="1"/>
          <p:nvPr/>
        </p:nvSpPr>
        <p:spPr>
          <a:xfrm>
            <a:off x="1535481" y="1174272"/>
            <a:ext cx="9174271" cy="817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参考书目</a:t>
            </a:r>
            <a:r>
              <a:rPr lang="en-US" altLang="zh-CN" dirty="0"/>
              <a:t>3</a:t>
            </a:r>
            <a:r>
              <a:rPr lang="zh-CN" altLang="en-US" dirty="0"/>
              <a:t>：概率论基础及其应用，王梓坤著，北京师范大学出版社，</a:t>
            </a:r>
            <a:r>
              <a:rPr lang="en-US" altLang="zh-CN" dirty="0"/>
              <a:t>2007</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14998" y="1253330"/>
            <a:ext cx="3595621" cy="4408433"/>
          </a:xfrm>
          <a:prstGeom prst="rect">
            <a:avLst/>
          </a:prstGeom>
        </p:spPr>
        <p:txBody>
          <a:bodyPr/>
          <a:lstStyle/>
          <a:p>
            <a:pPr marL="0" indent="0">
              <a:lnSpc>
                <a:spcPct val="150000"/>
              </a:lnSpc>
              <a:buNone/>
            </a:pPr>
            <a:r>
              <a:rPr lang="zh-CN" altLang="en-US" dirty="0"/>
              <a:t>参考书目</a:t>
            </a:r>
            <a:r>
              <a:rPr lang="en-US" altLang="zh-CN" dirty="0"/>
              <a:t>4</a:t>
            </a:r>
            <a:r>
              <a:rPr lang="zh-CN" altLang="en-US" dirty="0"/>
              <a:t>：汤银才</a:t>
            </a:r>
            <a:r>
              <a:rPr lang="en-US" altLang="zh-CN" dirty="0"/>
              <a:t>. R</a:t>
            </a:r>
            <a:r>
              <a:rPr lang="zh-CN" altLang="en-US" dirty="0"/>
              <a:t>语言与统计分析</a:t>
            </a:r>
            <a:r>
              <a:rPr lang="en-US" altLang="zh-CN" dirty="0"/>
              <a:t>. </a:t>
            </a:r>
            <a:r>
              <a:rPr lang="zh-CN" altLang="en-US" dirty="0"/>
              <a:t>高等教育出版社</a:t>
            </a:r>
            <a:r>
              <a:rPr lang="en-US" altLang="zh-CN" dirty="0"/>
              <a:t>, 2008.</a:t>
            </a:r>
            <a:endParaRPr lang="en-US" dirty="0"/>
          </a:p>
        </p:txBody>
      </p:sp>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02E3F255-635B-4940-8E4A-3618EA30D73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342998" y="1128683"/>
            <a:ext cx="3381375" cy="4657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03540" y="1443063"/>
            <a:ext cx="3331923" cy="4351338"/>
          </a:xfrm>
          <a:prstGeom prst="rect">
            <a:avLst/>
          </a:prstGeom>
        </p:spPr>
        <p:txBody>
          <a:bodyPr/>
          <a:lstStyle/>
          <a:p>
            <a:pPr marL="0" indent="0">
              <a:lnSpc>
                <a:spcPct val="150000"/>
              </a:lnSpc>
              <a:buNone/>
            </a:pPr>
            <a:r>
              <a:rPr lang="zh-CN" altLang="en-US" dirty="0"/>
              <a:t>参考书目</a:t>
            </a:r>
            <a:r>
              <a:rPr lang="en-US" altLang="zh-CN" dirty="0"/>
              <a:t>5</a:t>
            </a:r>
            <a:r>
              <a:rPr lang="zh-CN" altLang="en-US" dirty="0"/>
              <a:t>：吴喜之</a:t>
            </a:r>
            <a:r>
              <a:rPr lang="en-US" altLang="zh-CN" dirty="0"/>
              <a:t>. </a:t>
            </a:r>
            <a:r>
              <a:rPr lang="zh-CN" altLang="en-US" dirty="0"/>
              <a:t>统计学</a:t>
            </a:r>
            <a:r>
              <a:rPr lang="en-US" altLang="zh-CN" dirty="0"/>
              <a:t>——</a:t>
            </a:r>
            <a:r>
              <a:rPr lang="zh-CN" altLang="en-US" dirty="0"/>
              <a:t>基于</a:t>
            </a:r>
            <a:r>
              <a:rPr lang="en-US" altLang="zh-CN" dirty="0"/>
              <a:t>R</a:t>
            </a:r>
            <a:r>
              <a:rPr lang="zh-CN" altLang="en-US" dirty="0"/>
              <a:t>的应用</a:t>
            </a:r>
            <a:r>
              <a:rPr lang="en-US" altLang="zh-CN" dirty="0"/>
              <a:t>. </a:t>
            </a:r>
            <a:r>
              <a:rPr lang="zh-CN" altLang="en-US" dirty="0"/>
              <a:t>中国人民大学出版社</a:t>
            </a:r>
            <a:r>
              <a:rPr lang="en-US" altLang="zh-CN" dirty="0"/>
              <a:t>, 2014.</a:t>
            </a:r>
            <a:endParaRPr lang="en-US" dirty="0"/>
          </a:p>
        </p:txBody>
      </p:sp>
      <p:sp>
        <p:nvSpPr>
          <p:cNvPr id="4" name="灯片编号占位符 3"/>
          <p:cNvSpPr>
            <a:spLocks noGrp="1"/>
          </p:cNvSpPr>
          <p:nvPr>
            <p:ph type="sldNum" sz="quarter" idx="4294967295"/>
          </p:nvPr>
        </p:nvSpPr>
        <p:spPr>
          <a:xfrm>
            <a:off x="9448800" y="6356350"/>
            <a:ext cx="2743200" cy="365125"/>
          </a:xfrm>
          <a:prstGeom prst="rect">
            <a:avLst/>
          </a:prstGeom>
        </p:spPr>
        <p:txBody>
          <a:bodyPr/>
          <a:lstStyle/>
          <a:p>
            <a:fld id="{02E3F255-635B-4940-8E4A-3618EA30D73E}"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663952" y="1098752"/>
            <a:ext cx="3681068" cy="4733900"/>
          </a:xfrm>
          <a:prstGeom prst="rect">
            <a:avLst/>
          </a:prstGeom>
        </p:spPr>
      </p:pic>
    </p:spTree>
  </p:cSld>
  <p:clrMapOvr>
    <a:masterClrMapping/>
  </p:clrMapOvr>
</p:sld>
</file>

<file path=ppt/tags/tag1.xml><?xml version="1.0" encoding="utf-8"?>
<p:tagLst xmlns:p="http://schemas.openxmlformats.org/presentationml/2006/main">
  <p:tag name="TIMING" val="|12.2|28|20.1|18.4|17.6"/>
</p:tagLst>
</file>

<file path=ppt/tags/tag10.xml><?xml version="1.0" encoding="utf-8"?>
<p:tagLst xmlns:p="http://schemas.openxmlformats.org/presentationml/2006/main">
  <p:tag name="TIMING" val="|50|16.5"/>
</p:tagLst>
</file>

<file path=ppt/tags/tag11.xml><?xml version="1.0" encoding="utf-8"?>
<p:tagLst xmlns:p="http://schemas.openxmlformats.org/presentationml/2006/main">
  <p:tag name="TIMING" val="|50|16.5"/>
</p:tagLst>
</file>

<file path=ppt/tags/tag12.xml><?xml version="1.0" encoding="utf-8"?>
<p:tagLst xmlns:p="http://schemas.openxmlformats.org/presentationml/2006/main">
  <p:tag name="TIMING" val="|50.3|34.3"/>
</p:tagLst>
</file>

<file path=ppt/tags/tag13.xml><?xml version="1.0" encoding="utf-8"?>
<p:tagLst xmlns:p="http://schemas.openxmlformats.org/presentationml/2006/main">
  <p:tag name="TIMING" val="|50.3|34.3"/>
</p:tagLst>
</file>

<file path=ppt/tags/tag14.xml><?xml version="1.0" encoding="utf-8"?>
<p:tagLst xmlns:p="http://schemas.openxmlformats.org/presentationml/2006/main">
  <p:tag name="TIMING" val="|12.3"/>
</p:tagLst>
</file>

<file path=ppt/tags/tag15.xml><?xml version="1.0" encoding="utf-8"?>
<p:tagLst xmlns:p="http://schemas.openxmlformats.org/presentationml/2006/main">
  <p:tag name="TIMING" val="|19.8|21.6|33.3|14.7"/>
</p:tagLst>
</file>

<file path=ppt/tags/tag16.xml><?xml version="1.0" encoding="utf-8"?>
<p:tagLst xmlns:p="http://schemas.openxmlformats.org/presentationml/2006/main">
  <p:tag name="TIMING" val="|12.2|28|20.1|18.4|17.6"/>
</p:tagLst>
</file>

<file path=ppt/tags/tag17.xml><?xml version="1.0" encoding="utf-8"?>
<p:tagLst xmlns:p="http://schemas.openxmlformats.org/presentationml/2006/main">
  <p:tag name="TIMING" val="|12.2|28|20.1|18.4|17.6"/>
</p:tagLst>
</file>

<file path=ppt/tags/tag18.xml><?xml version="1.0" encoding="utf-8"?>
<p:tagLst xmlns:p="http://schemas.openxmlformats.org/presentationml/2006/main">
  <p:tag name="TIMING" val="|12.2|28|20.1|18.4|17.6"/>
</p:tagLst>
</file>

<file path=ppt/tags/tag19.xml><?xml version="1.0" encoding="utf-8"?>
<p:tagLst xmlns:p="http://schemas.openxmlformats.org/presentationml/2006/main">
  <p:tag name="TIMING" val="|12.2|28|20.1|18.4|17.6"/>
</p:tagLst>
</file>

<file path=ppt/tags/tag2.xml><?xml version="1.0" encoding="utf-8"?>
<p:tagLst xmlns:p="http://schemas.openxmlformats.org/presentationml/2006/main">
  <p:tag name="TIMING" val="|19.8|21.6|33.3|14.7"/>
</p:tagLst>
</file>

<file path=ppt/tags/tag20.xml><?xml version="1.0" encoding="utf-8"?>
<p:tagLst xmlns:p="http://schemas.openxmlformats.org/presentationml/2006/main">
  <p:tag name="TIMING" val="|67.6"/>
</p:tagLst>
</file>

<file path=ppt/tags/tag21.xml><?xml version="1.0" encoding="utf-8"?>
<p:tagLst xmlns:p="http://schemas.openxmlformats.org/presentationml/2006/main">
  <p:tag name="TIMING" val="|12.2|28|20.1|18.4|17.6"/>
</p:tagLst>
</file>

<file path=ppt/tags/tag22.xml><?xml version="1.0" encoding="utf-8"?>
<p:tagLst xmlns:p="http://schemas.openxmlformats.org/presentationml/2006/main">
  <p:tag name="TIMING" val="|12.2|28|20.1|18.4|17.6"/>
</p:tagLst>
</file>

<file path=ppt/tags/tag23.xml><?xml version="1.0" encoding="utf-8"?>
<p:tagLst xmlns:p="http://schemas.openxmlformats.org/presentationml/2006/main">
  <p:tag name="TIMING" val="|19.8|21.6|33.3|14.7"/>
</p:tagLst>
</file>

<file path=ppt/tags/tag24.xml><?xml version="1.0" encoding="utf-8"?>
<p:tagLst xmlns:p="http://schemas.openxmlformats.org/presentationml/2006/main">
  <p:tag name="TIMING" val="|12.2|28|20.1|18.4|17.6"/>
</p:tagLst>
</file>

<file path=ppt/tags/tag25.xml><?xml version="1.0" encoding="utf-8"?>
<p:tagLst xmlns:p="http://schemas.openxmlformats.org/presentationml/2006/main">
  <p:tag name="TIMING" val="|12.2|28|20.1|18.4|17.6"/>
</p:tagLst>
</file>

<file path=ppt/tags/tag26.xml><?xml version="1.0" encoding="utf-8"?>
<p:tagLst xmlns:p="http://schemas.openxmlformats.org/presentationml/2006/main">
  <p:tag name="TIMING" val="|12.2|28|20.1|18.4|17.6"/>
</p:tagLst>
</file>

<file path=ppt/tags/tag27.xml><?xml version="1.0" encoding="utf-8"?>
<p:tagLst xmlns:p="http://schemas.openxmlformats.org/presentationml/2006/main">
  <p:tag name="TIMING" val="|19.8|21.6|33.3|14.7"/>
</p:tagLst>
</file>

<file path=ppt/tags/tag28.xml><?xml version="1.0" encoding="utf-8"?>
<p:tagLst xmlns:p="http://schemas.openxmlformats.org/presentationml/2006/main">
  <p:tag name="TIMING" val="|12.2|28|20.1|18.4|17.6"/>
</p:tagLst>
</file>

<file path=ppt/tags/tag29.xml><?xml version="1.0" encoding="utf-8"?>
<p:tagLst xmlns:p="http://schemas.openxmlformats.org/presentationml/2006/main">
  <p:tag name="TIMING" val="|19.8|21.6|33.3|14.7"/>
</p:tagLst>
</file>

<file path=ppt/tags/tag3.xml><?xml version="1.0" encoding="utf-8"?>
<p:tagLst xmlns:p="http://schemas.openxmlformats.org/presentationml/2006/main">
  <p:tag name="TIMING" val="|19.8|21.6|33.3|14.7"/>
</p:tagLst>
</file>

<file path=ppt/tags/tag30.xml><?xml version="1.0" encoding="utf-8"?>
<p:tagLst xmlns:p="http://schemas.openxmlformats.org/presentationml/2006/main">
  <p:tag name="TIMING" val="|12.2|28|20.1|18.4|17.6"/>
</p:tagLst>
</file>

<file path=ppt/tags/tag31.xml><?xml version="1.0" encoding="utf-8"?>
<p:tagLst xmlns:p="http://schemas.openxmlformats.org/presentationml/2006/main">
  <p:tag name="TIMING" val="|12.2|28|20.1|18.4|17.6"/>
</p:tagLst>
</file>

<file path=ppt/tags/tag32.xml><?xml version="1.0" encoding="utf-8"?>
<p:tagLst xmlns:p="http://schemas.openxmlformats.org/presentationml/2006/main">
  <p:tag name="TIMING" val="|12.2|28|20.1|18.4|17.6"/>
</p:tagLst>
</file>

<file path=ppt/tags/tag33.xml><?xml version="1.0" encoding="utf-8"?>
<p:tagLst xmlns:p="http://schemas.openxmlformats.org/presentationml/2006/main">
  <p:tag name="TIMING" val="|67.6"/>
</p:tagLst>
</file>

<file path=ppt/tags/tag34.xml><?xml version="1.0" encoding="utf-8"?>
<p:tagLst xmlns:p="http://schemas.openxmlformats.org/presentationml/2006/main">
  <p:tag name="TIMING" val="|12.2|28|20.1|18.4|17.6"/>
</p:tagLst>
</file>

<file path=ppt/tags/tag35.xml><?xml version="1.0" encoding="utf-8"?>
<p:tagLst xmlns:p="http://schemas.openxmlformats.org/presentationml/2006/main">
  <p:tag name="TIMING" val="|12.2|28|20.1|18.4|17.6"/>
</p:tagLst>
</file>

<file path=ppt/tags/tag36.xml><?xml version="1.0" encoding="utf-8"?>
<p:tagLst xmlns:p="http://schemas.openxmlformats.org/presentationml/2006/main">
  <p:tag name="TIMING" val="|12.2|28|20.1|18.4|17.6"/>
</p:tagLst>
</file>

<file path=ppt/tags/tag37.xml><?xml version="1.0" encoding="utf-8"?>
<p:tagLst xmlns:p="http://schemas.openxmlformats.org/presentationml/2006/main">
  <p:tag name="TIMING" val="|12.2|28|20.1|18.4|17.6"/>
</p:tagLst>
</file>

<file path=ppt/tags/tag38.xml><?xml version="1.0" encoding="utf-8"?>
<p:tagLst xmlns:p="http://schemas.openxmlformats.org/presentationml/2006/main">
  <p:tag name="KSO_WPP_MARK_KEY" val="797d1a4a-7382-4501-b361-f8b52a163326"/>
  <p:tag name="COMMONDATA" val="eyJoZGlkIjoiYTczNGZkOTUwZWQ2YzAxMjAxYWRmN2M3YTgzMjk3M2EifQ=="/>
</p:tagLst>
</file>

<file path=ppt/tags/tag4.xml><?xml version="1.0" encoding="utf-8"?>
<p:tagLst xmlns:p="http://schemas.openxmlformats.org/presentationml/2006/main">
  <p:tag name="TIMING" val="|12.2|28|20.1|18.4|17.6"/>
</p:tagLst>
</file>

<file path=ppt/tags/tag5.xml><?xml version="1.0" encoding="utf-8"?>
<p:tagLst xmlns:p="http://schemas.openxmlformats.org/presentationml/2006/main">
  <p:tag name="TIMING" val="|12.2|28|20.1|18.4|17.6"/>
</p:tagLst>
</file>

<file path=ppt/tags/tag6.xml><?xml version="1.0" encoding="utf-8"?>
<p:tagLst xmlns:p="http://schemas.openxmlformats.org/presentationml/2006/main">
  <p:tag name="TIMING" val="|12.2|28|20.1|18.4|17.6"/>
</p:tagLst>
</file>

<file path=ppt/tags/tag7.xml><?xml version="1.0" encoding="utf-8"?>
<p:tagLst xmlns:p="http://schemas.openxmlformats.org/presentationml/2006/main">
  <p:tag name="TIMING" val="|67.6"/>
</p:tagLst>
</file>

<file path=ppt/tags/tag8.xml><?xml version="1.0" encoding="utf-8"?>
<p:tagLst xmlns:p="http://schemas.openxmlformats.org/presentationml/2006/main">
  <p:tag name="TIMING" val="|46.7|46.9|6.7"/>
</p:tagLst>
</file>

<file path=ppt/tags/tag9.xml><?xml version="1.0" encoding="utf-8"?>
<p:tagLst xmlns:p="http://schemas.openxmlformats.org/presentationml/2006/main">
  <p:tag name="TIMING" val="|46.7|46.9|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字体">
      <a:majorFont>
        <a:latin typeface="Times New Roman"/>
        <a:ea typeface="思源黑体 CN Normal"/>
        <a:cs typeface=""/>
      </a:majorFont>
      <a:minorFont>
        <a:latin typeface="Times New Roman"/>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5636</Words>
  <Application>WPS 演示</Application>
  <PresentationFormat>自定义</PresentationFormat>
  <Paragraphs>487</Paragraphs>
  <Slides>58</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58</vt:i4>
      </vt:variant>
    </vt:vector>
  </HeadingPairs>
  <TitlesOfParts>
    <vt:vector size="75" baseType="lpstr">
      <vt:lpstr>Arial</vt:lpstr>
      <vt:lpstr>宋体</vt:lpstr>
      <vt:lpstr>Wingdings</vt:lpstr>
      <vt:lpstr>思源黑体 CN Bold</vt:lpstr>
      <vt:lpstr>黑体</vt:lpstr>
      <vt:lpstr>思源黑体 CN Normal</vt:lpstr>
      <vt:lpstr>Times New Roman</vt:lpstr>
      <vt:lpstr>Tahoma</vt:lpstr>
      <vt:lpstr>微软雅黑</vt:lpstr>
      <vt:lpstr>Arial Unicode MS</vt:lpstr>
      <vt:lpstr>等线</vt:lpstr>
      <vt:lpstr>隶书</vt:lpstr>
      <vt:lpstr>Calibri</vt:lpstr>
      <vt:lpstr>思源黑体 CN Medium</vt:lpstr>
      <vt:lpstr>Times New Roman</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du_xi</cp:lastModifiedBy>
  <cp:revision>172</cp:revision>
  <dcterms:created xsi:type="dcterms:W3CDTF">2020-04-03T03:54:00Z</dcterms:created>
  <dcterms:modified xsi:type="dcterms:W3CDTF">2024-09-09T12:42:31Z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0CBC693AC91A4DFF83268FD6ACEF481A</vt:lpwstr>
  </property>
  <property fmtid="{D5CDD505-2E9C-101B-9397-08002B2CF9AE}" pid="3" name="KSOProductBuildVer">
    <vt:lpwstr>2052-11.1.0.12165</vt:lpwstr>
  </property>
</Properties>
</file>